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5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2"/>
    <p:sldId id="268" r:id="rId3"/>
    <p:sldId id="269" r:id="rId4"/>
    <p:sldId id="257" r:id="rId5"/>
    <p:sldId id="270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71" r:id="rId14"/>
    <p:sldId id="272" r:id="rId15"/>
    <p:sldId id="273" r:id="rId16"/>
    <p:sldId id="266" r:id="rId17"/>
  </p:sldIdLst>
  <p:sldSz cx="18288000" cy="10287000"/>
  <p:notesSz cx="18288000" cy="10287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6CA"/>
    <a:srgbClr val="1736B1"/>
    <a:srgbClr val="000066"/>
    <a:srgbClr val="080F29"/>
    <a:srgbClr val="063757"/>
    <a:srgbClr val="090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49" d="100"/>
          <a:sy n="49" d="100"/>
        </p:scale>
        <p:origin x="600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1" i="0">
                <a:solidFill>
                  <a:srgbClr val="FFE4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814183" y="0"/>
            <a:ext cx="8391525" cy="6960870"/>
          </a:xfrm>
          <a:custGeom>
            <a:avLst/>
            <a:gdLst/>
            <a:ahLst/>
            <a:cxnLst/>
            <a:rect l="l" t="t" r="r" b="b"/>
            <a:pathLst>
              <a:path w="8391525" h="6960870">
                <a:moveTo>
                  <a:pt x="1920520" y="0"/>
                </a:moveTo>
                <a:lnTo>
                  <a:pt x="6471005" y="0"/>
                </a:lnTo>
                <a:lnTo>
                  <a:pt x="8391526" y="3326570"/>
                </a:lnTo>
                <a:lnTo>
                  <a:pt x="6293644" y="6960351"/>
                </a:lnTo>
                <a:lnTo>
                  <a:pt x="2097881" y="6960351"/>
                </a:lnTo>
                <a:lnTo>
                  <a:pt x="0" y="3326570"/>
                </a:lnTo>
                <a:lnTo>
                  <a:pt x="1920520" y="0"/>
                </a:lnTo>
                <a:close/>
              </a:path>
            </a:pathLst>
          </a:custGeom>
          <a:solidFill>
            <a:srgbClr val="A066C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8081999" y="3326707"/>
            <a:ext cx="8391525" cy="6960870"/>
          </a:xfrm>
          <a:custGeom>
            <a:avLst/>
            <a:gdLst/>
            <a:ahLst/>
            <a:cxnLst/>
            <a:rect l="l" t="t" r="r" b="b"/>
            <a:pathLst>
              <a:path w="8391525" h="6960870">
                <a:moveTo>
                  <a:pt x="2097881" y="0"/>
                </a:moveTo>
                <a:lnTo>
                  <a:pt x="6293644" y="0"/>
                </a:lnTo>
                <a:lnTo>
                  <a:pt x="8391526" y="3633780"/>
                </a:lnTo>
                <a:lnTo>
                  <a:pt x="6471039" y="6960292"/>
                </a:lnTo>
                <a:lnTo>
                  <a:pt x="1920486" y="6960292"/>
                </a:lnTo>
                <a:lnTo>
                  <a:pt x="0" y="3633780"/>
                </a:lnTo>
                <a:lnTo>
                  <a:pt x="2097881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1" i="0">
                <a:solidFill>
                  <a:srgbClr val="FFE4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61058" y="3533830"/>
            <a:ext cx="4114800" cy="6664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50" b="0" i="0">
                <a:solidFill>
                  <a:srgbClr val="DAFF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1" i="0">
                <a:solidFill>
                  <a:srgbClr val="FFE4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391637"/>
            <a:ext cx="6807198" cy="489536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"/>
            <a:ext cx="6807198" cy="506080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56373" y="9045366"/>
            <a:ext cx="5375252" cy="124163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6364" y="5"/>
            <a:ext cx="5375269" cy="124164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476115" y="5392155"/>
            <a:ext cx="6811883" cy="489484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76116" y="5"/>
            <a:ext cx="6811883" cy="5061350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5198729" y="1727616"/>
            <a:ext cx="7886700" cy="6829425"/>
          </a:xfrm>
          <a:custGeom>
            <a:avLst/>
            <a:gdLst/>
            <a:ahLst/>
            <a:cxnLst/>
            <a:rect l="l" t="t" r="r" b="b"/>
            <a:pathLst>
              <a:path w="7886700" h="6829425">
                <a:moveTo>
                  <a:pt x="1971652" y="0"/>
                </a:moveTo>
                <a:lnTo>
                  <a:pt x="5914956" y="0"/>
                </a:lnTo>
                <a:lnTo>
                  <a:pt x="7886608" y="3414715"/>
                </a:lnTo>
                <a:lnTo>
                  <a:pt x="5914956" y="6829430"/>
                </a:lnTo>
                <a:lnTo>
                  <a:pt x="1971652" y="6829430"/>
                </a:lnTo>
                <a:lnTo>
                  <a:pt x="0" y="3414715"/>
                </a:lnTo>
                <a:lnTo>
                  <a:pt x="1971652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605273" y="2007268"/>
            <a:ext cx="6353809" cy="2442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300" b="1" i="0">
                <a:solidFill>
                  <a:srgbClr val="FFE4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73164" y="4345897"/>
            <a:ext cx="7538084" cy="566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>
            <a:extLst>
              <a:ext uri="{FF2B5EF4-FFF2-40B4-BE49-F238E27FC236}">
                <a16:creationId xmlns:a16="http://schemas.microsoft.com/office/drawing/2014/main" id="{3D67D078-6717-40E5-9AB4-4CB0F4CDC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ous-titre 2">
            <a:extLst>
              <a:ext uri="{FF2B5EF4-FFF2-40B4-BE49-F238E27FC236}">
                <a16:creationId xmlns:a16="http://schemas.microsoft.com/office/drawing/2014/main" id="{42BC8C99-B5DC-42AE-8A4F-F96488600402}"/>
              </a:ext>
            </a:extLst>
          </p:cNvPr>
          <p:cNvSpPr txBox="1">
            <a:spLocks/>
          </p:cNvSpPr>
          <p:nvPr/>
        </p:nvSpPr>
        <p:spPr>
          <a:xfrm>
            <a:off x="12723069" y="611221"/>
            <a:ext cx="2592421" cy="892552"/>
          </a:xfrm>
          <a:prstGeom prst="rect">
            <a:avLst/>
          </a:prstGeom>
          <a:solidFill>
            <a:srgbClr val="090444"/>
          </a:solidFill>
        </p:spPr>
        <p:txBody>
          <a:bodyPr wrap="square" lIns="0" tIns="0" rIns="0" bIns="0">
            <a:spAutoFit/>
          </a:bodyPr>
          <a:lstStyle>
            <a:lvl1pPr marL="0">
              <a:defRPr sz="4000" b="0" i="0">
                <a:solidFill>
                  <a:schemeClr val="bg1"/>
                </a:solidFill>
                <a:latin typeface="Arial MT"/>
                <a:ea typeface="+mn-ea"/>
                <a:cs typeface="Arial MT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2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10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EB5FC0AE-DE23-49C1-B43C-20ED9078AD42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820400" y="5372100"/>
            <a:ext cx="6404043" cy="1200329"/>
          </a:xfrm>
          <a:solidFill>
            <a:srgbClr val="090444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fr-FR" sz="4400" i="1" dirty="0">
                <a:solidFill>
                  <a:srgbClr val="00B0F0"/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Future version d'internet</a:t>
            </a:r>
          </a:p>
          <a:p>
            <a:pPr algn="ctr"/>
            <a:endParaRPr lang="fr-FR" sz="2400" i="1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1000" i="1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9D536E7B-E6FA-4AEA-898B-4AE6D6E7C9C7}"/>
              </a:ext>
            </a:extLst>
          </p:cNvPr>
          <p:cNvSpPr txBox="1">
            <a:spLocks/>
          </p:cNvSpPr>
          <p:nvPr/>
        </p:nvSpPr>
        <p:spPr>
          <a:xfrm>
            <a:off x="11811001" y="6743700"/>
            <a:ext cx="5181600" cy="769441"/>
          </a:xfrm>
          <a:prstGeom prst="rect">
            <a:avLst/>
          </a:prstGeom>
          <a:solidFill>
            <a:srgbClr val="090444"/>
          </a:solidFill>
        </p:spPr>
        <p:txBody>
          <a:bodyPr wrap="square" lIns="0" tIns="0" rIns="0" bIns="0">
            <a:spAutoFit/>
          </a:bodyPr>
          <a:lstStyle>
            <a:lvl1pPr marL="0">
              <a:defRPr sz="4000" b="0" i="0">
                <a:solidFill>
                  <a:schemeClr val="bg1"/>
                </a:solidFill>
                <a:latin typeface="Arial MT"/>
                <a:ea typeface="+mn-ea"/>
                <a:cs typeface="Arial MT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00" b="1" i="1" kern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1000" b="1" i="1" kern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1000" b="1" i="1" kern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1000" b="1" i="1" kern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1000" b="1" i="1" kern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900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28699"/>
            <a:ext cx="7377430" cy="8227059"/>
            <a:chOff x="0" y="1028699"/>
            <a:chExt cx="7377430" cy="82270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28699"/>
              <a:ext cx="7377196" cy="822652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4375" y="2946507"/>
              <a:ext cx="4174967" cy="55529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573706"/>
              <a:ext cx="4583368" cy="682353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377196" y="791329"/>
            <a:ext cx="8714878" cy="240123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9900"/>
              </a:lnSpc>
              <a:spcBef>
                <a:spcPts val="280"/>
              </a:spcBef>
            </a:pPr>
            <a:r>
              <a:rPr lang="fr-FR" sz="5400" b="0" i="1" spc="530" dirty="0">
                <a:solidFill>
                  <a:srgbClr val="A066CB"/>
                </a:solidFill>
                <a:latin typeface="Verdana"/>
                <a:cs typeface="Verdana"/>
              </a:rPr>
              <a:t>Des cas d’utilisation du </a:t>
            </a:r>
            <a:r>
              <a:rPr lang="fr-FR" sz="5400" b="0" i="1" spc="530" dirty="0" err="1">
                <a:solidFill>
                  <a:srgbClr val="A066CB"/>
                </a:solidFill>
                <a:latin typeface="Verdana"/>
                <a:cs typeface="Verdana"/>
              </a:rPr>
              <a:t>métaverse</a:t>
            </a:r>
            <a:r>
              <a:rPr lang="fr-FR" sz="5400" b="0" i="1" spc="530" dirty="0">
                <a:solidFill>
                  <a:srgbClr val="A066CB"/>
                </a:solidFill>
                <a:latin typeface="Verdana"/>
                <a:cs typeface="Verdana"/>
              </a:rPr>
              <a:t> !</a:t>
            </a:r>
            <a:endParaRPr sz="5400" b="0" i="1" spc="530" dirty="0">
              <a:solidFill>
                <a:srgbClr val="A066CB"/>
              </a:solidFill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258855" y="1028699"/>
            <a:ext cx="999490" cy="572135"/>
            <a:chOff x="16258855" y="1028699"/>
            <a:chExt cx="999490" cy="572135"/>
          </a:xfrm>
        </p:grpSpPr>
        <p:sp>
          <p:nvSpPr>
            <p:cNvPr id="8" name="object 8"/>
            <p:cNvSpPr/>
            <p:nvPr/>
          </p:nvSpPr>
          <p:spPr>
            <a:xfrm>
              <a:off x="16258855" y="1311728"/>
              <a:ext cx="333375" cy="289560"/>
            </a:xfrm>
            <a:custGeom>
              <a:avLst/>
              <a:gdLst/>
              <a:ahLst/>
              <a:cxnLst/>
              <a:rect l="l" t="t" r="r" b="b"/>
              <a:pathLst>
                <a:path w="333375" h="289559">
                  <a:moveTo>
                    <a:pt x="249864" y="289020"/>
                  </a:moveTo>
                  <a:lnTo>
                    <a:pt x="83397" y="289020"/>
                  </a:lnTo>
                  <a:lnTo>
                    <a:pt x="0" y="144660"/>
                  </a:lnTo>
                  <a:lnTo>
                    <a:pt x="83397" y="0"/>
                  </a:lnTo>
                  <a:lnTo>
                    <a:pt x="249864" y="0"/>
                  </a:lnTo>
                  <a:lnTo>
                    <a:pt x="333249" y="144660"/>
                  </a:lnTo>
                  <a:lnTo>
                    <a:pt x="249864" y="289020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6425323" y="1028699"/>
              <a:ext cx="499745" cy="571500"/>
            </a:xfrm>
            <a:custGeom>
              <a:avLst/>
              <a:gdLst/>
              <a:ahLst/>
              <a:cxnLst/>
              <a:rect l="l" t="t" r="r" b="b"/>
              <a:pathLst>
                <a:path w="499744" h="571500">
                  <a:moveTo>
                    <a:pt x="416964" y="571499"/>
                  </a:moveTo>
                  <a:lnTo>
                    <a:pt x="249549" y="571499"/>
                  </a:lnTo>
                  <a:lnTo>
                    <a:pt x="114109" y="336423"/>
                  </a:lnTo>
                  <a:lnTo>
                    <a:pt x="56114" y="235828"/>
                  </a:lnTo>
                  <a:lnTo>
                    <a:pt x="0" y="138669"/>
                  </a:lnTo>
                  <a:lnTo>
                    <a:pt x="80109" y="0"/>
                  </a:lnTo>
                  <a:lnTo>
                    <a:pt x="253153" y="0"/>
                  </a:lnTo>
                  <a:lnTo>
                    <a:pt x="304380" y="88680"/>
                  </a:lnTo>
                  <a:lnTo>
                    <a:pt x="416527" y="283029"/>
                  </a:lnTo>
                  <a:lnTo>
                    <a:pt x="447332" y="336423"/>
                  </a:lnTo>
                  <a:lnTo>
                    <a:pt x="499716" y="427689"/>
                  </a:lnTo>
                  <a:lnTo>
                    <a:pt x="416964" y="571499"/>
                  </a:lnTo>
                  <a:close/>
                </a:path>
                <a:path w="499744" h="571500">
                  <a:moveTo>
                    <a:pt x="304430" y="88705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6758572" y="1028699"/>
              <a:ext cx="499745" cy="571500"/>
            </a:xfrm>
            <a:custGeom>
              <a:avLst/>
              <a:gdLst/>
              <a:ahLst/>
              <a:cxnLst/>
              <a:rect l="l" t="t" r="r" b="b"/>
              <a:pathLst>
                <a:path w="499744" h="571500">
                  <a:moveTo>
                    <a:pt x="416650" y="571499"/>
                  </a:moveTo>
                  <a:lnTo>
                    <a:pt x="249548" y="571499"/>
                  </a:lnTo>
                  <a:lnTo>
                    <a:pt x="166489" y="427728"/>
                  </a:lnTo>
                  <a:lnTo>
                    <a:pt x="166721" y="427264"/>
                  </a:lnTo>
                  <a:lnTo>
                    <a:pt x="83445" y="283029"/>
                  </a:lnTo>
                  <a:lnTo>
                    <a:pt x="0" y="138669"/>
                  </a:lnTo>
                  <a:lnTo>
                    <a:pt x="80111" y="0"/>
                  </a:lnTo>
                  <a:lnTo>
                    <a:pt x="253153" y="0"/>
                  </a:lnTo>
                  <a:lnTo>
                    <a:pt x="300374" y="81745"/>
                  </a:lnTo>
                  <a:lnTo>
                    <a:pt x="300819" y="81745"/>
                  </a:lnTo>
                  <a:lnTo>
                    <a:pt x="443299" y="329280"/>
                  </a:lnTo>
                  <a:lnTo>
                    <a:pt x="443070" y="329413"/>
                  </a:lnTo>
                  <a:lnTo>
                    <a:pt x="499694" y="427651"/>
                  </a:lnTo>
                  <a:lnTo>
                    <a:pt x="416650" y="571499"/>
                  </a:lnTo>
                  <a:close/>
                </a:path>
                <a:path w="499744" h="571500">
                  <a:moveTo>
                    <a:pt x="300819" y="81745"/>
                  </a:moveTo>
                  <a:lnTo>
                    <a:pt x="300374" y="81745"/>
                  </a:lnTo>
                  <a:lnTo>
                    <a:pt x="300699" y="81537"/>
                  </a:lnTo>
                  <a:lnTo>
                    <a:pt x="300819" y="81745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34595" y="4152274"/>
            <a:ext cx="200025" cy="2000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4595" y="5076199"/>
            <a:ext cx="200025" cy="20002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4595" y="6000124"/>
            <a:ext cx="200025" cy="20002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4595" y="6924050"/>
            <a:ext cx="200025" cy="20002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4595" y="7847975"/>
            <a:ext cx="200025" cy="20002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4595" y="8771900"/>
            <a:ext cx="200025" cy="2000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221502" y="3718883"/>
            <a:ext cx="30572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/>
              <a:t>Immobilier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221502" y="4642808"/>
            <a:ext cx="2279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/>
              <a:t>Voyages</a:t>
            </a:r>
            <a:r>
              <a:rPr lang="fr-FR" dirty="0"/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319202" y="6410083"/>
            <a:ext cx="21791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/>
              <a:t>FITNESS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205067" y="5579086"/>
            <a:ext cx="32079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/>
              <a:t>ÉDUCATION</a:t>
            </a:r>
            <a:r>
              <a:rPr lang="fr-FR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184382" y="8356401"/>
            <a:ext cx="31165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/>
              <a:t>JEUX VIDÉO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221502" y="7336420"/>
            <a:ext cx="28328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/>
              <a:t>SHOPPING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316200" y="907129"/>
            <a:ext cx="1009650" cy="914400"/>
          </a:xfrm>
          <a:custGeom>
            <a:avLst/>
            <a:gdLst/>
            <a:ahLst/>
            <a:cxnLst/>
            <a:rect l="l" t="t" r="r" b="b"/>
            <a:pathLst>
              <a:path w="1009650" h="914400">
                <a:moveTo>
                  <a:pt x="183567" y="914399"/>
                </a:moveTo>
                <a:lnTo>
                  <a:pt x="0" y="914399"/>
                </a:lnTo>
                <a:lnTo>
                  <a:pt x="0" y="365759"/>
                </a:lnTo>
                <a:lnTo>
                  <a:pt x="183567" y="365759"/>
                </a:lnTo>
                <a:lnTo>
                  <a:pt x="183567" y="914399"/>
                </a:lnTo>
                <a:close/>
              </a:path>
              <a:path w="1009650" h="914400">
                <a:moveTo>
                  <a:pt x="780161" y="914399"/>
                </a:moveTo>
                <a:lnTo>
                  <a:pt x="367134" y="914399"/>
                </a:lnTo>
                <a:lnTo>
                  <a:pt x="331400" y="907216"/>
                </a:lnTo>
                <a:lnTo>
                  <a:pt x="302226" y="887625"/>
                </a:lnTo>
                <a:lnTo>
                  <a:pt x="282561" y="858560"/>
                </a:lnTo>
                <a:lnTo>
                  <a:pt x="275351" y="822959"/>
                </a:lnTo>
                <a:lnTo>
                  <a:pt x="275351" y="365759"/>
                </a:lnTo>
                <a:lnTo>
                  <a:pt x="291033" y="314678"/>
                </a:lnTo>
                <a:lnTo>
                  <a:pt x="604395" y="0"/>
                </a:lnTo>
                <a:lnTo>
                  <a:pt x="653270" y="48234"/>
                </a:lnTo>
                <a:lnTo>
                  <a:pt x="672050" y="82856"/>
                </a:lnTo>
                <a:lnTo>
                  <a:pt x="628029" y="320039"/>
                </a:lnTo>
                <a:lnTo>
                  <a:pt x="917836" y="320039"/>
                </a:lnTo>
                <a:lnTo>
                  <a:pt x="953571" y="327223"/>
                </a:lnTo>
                <a:lnTo>
                  <a:pt x="982745" y="346814"/>
                </a:lnTo>
                <a:lnTo>
                  <a:pt x="1002410" y="375879"/>
                </a:lnTo>
                <a:lnTo>
                  <a:pt x="1009620" y="411479"/>
                </a:lnTo>
                <a:lnTo>
                  <a:pt x="1009161" y="414908"/>
                </a:lnTo>
                <a:lnTo>
                  <a:pt x="1009620" y="415366"/>
                </a:lnTo>
                <a:lnTo>
                  <a:pt x="1009620" y="502919"/>
                </a:lnTo>
                <a:lnTo>
                  <a:pt x="1009161" y="511574"/>
                </a:lnTo>
                <a:lnTo>
                  <a:pt x="864602" y="858621"/>
                </a:lnTo>
                <a:lnTo>
                  <a:pt x="831502" y="898769"/>
                </a:lnTo>
                <a:lnTo>
                  <a:pt x="807488" y="910281"/>
                </a:lnTo>
                <a:lnTo>
                  <a:pt x="780161" y="914399"/>
                </a:lnTo>
                <a:close/>
              </a:path>
            </a:pathLst>
          </a:custGeom>
          <a:solidFill>
            <a:srgbClr val="1D26C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725684"/>
            <a:ext cx="14305824" cy="2413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7800" b="0" spc="-800" dirty="0">
                <a:solidFill>
                  <a:srgbClr val="1736B1"/>
                </a:solidFill>
                <a:latin typeface="Calibri"/>
                <a:cs typeface="Calibri"/>
              </a:rPr>
              <a:t>Que pouvons-nous faire avec Métaverse ?</a:t>
            </a:r>
            <a:br>
              <a:rPr lang="fr-FR" sz="7800" b="0" spc="-800" dirty="0">
                <a:solidFill>
                  <a:srgbClr val="1736B1"/>
                </a:solidFill>
                <a:latin typeface="Calibri"/>
                <a:cs typeface="Calibri"/>
              </a:rPr>
            </a:br>
            <a:endParaRPr lang="fr-FR" sz="78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17609" y="1932425"/>
            <a:ext cx="11935460" cy="0"/>
          </a:xfrm>
          <a:custGeom>
            <a:avLst/>
            <a:gdLst/>
            <a:ahLst/>
            <a:cxnLst/>
            <a:rect l="l" t="t" r="r" b="b"/>
            <a:pathLst>
              <a:path w="11935460">
                <a:moveTo>
                  <a:pt x="0" y="0"/>
                </a:moveTo>
                <a:lnTo>
                  <a:pt x="11934901" y="0"/>
                </a:lnTo>
              </a:path>
            </a:pathLst>
          </a:custGeom>
          <a:ln w="28575">
            <a:solidFill>
              <a:srgbClr val="86C7E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891" y="4005727"/>
            <a:ext cx="123825" cy="1238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24000" y="3543300"/>
            <a:ext cx="18501310" cy="4320029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 marR="5080">
              <a:lnSpc>
                <a:spcPct val="115599"/>
              </a:lnSpc>
            </a:pPr>
            <a:r>
              <a:rPr lang="fr-FR" sz="4000" spc="30" dirty="0">
                <a:latin typeface="Tahoma"/>
                <a:cs typeface="Tahoma"/>
              </a:rPr>
              <a:t>Avoir une propriété virtuelle</a:t>
            </a:r>
          </a:p>
          <a:p>
            <a:pPr marL="12700" marR="5080">
              <a:lnSpc>
                <a:spcPct val="115599"/>
              </a:lnSpc>
            </a:pPr>
            <a:r>
              <a:rPr lang="fr-FR" sz="4000" spc="-5" dirty="0">
                <a:latin typeface="Tahoma"/>
                <a:cs typeface="Tahoma"/>
              </a:rPr>
              <a:t>Gagnez de l'argent en investissant dans des NFT, en jouant à des jeux              qui vous rapportent de l'argent, etc.</a:t>
            </a:r>
            <a:endParaRPr lang="fr-FR" sz="4000" spc="30" dirty="0">
              <a:latin typeface="Tahoma"/>
              <a:cs typeface="Tahoma"/>
            </a:endParaRPr>
          </a:p>
          <a:p>
            <a:pPr marL="12700" marR="6115685">
              <a:lnSpc>
                <a:spcPct val="115599"/>
              </a:lnSpc>
            </a:pPr>
            <a:r>
              <a:rPr lang="fr-FR" sz="4000" spc="-5" dirty="0">
                <a:latin typeface="Tahoma"/>
                <a:cs typeface="Tahoma"/>
              </a:rPr>
              <a:t>Annoncez n'importe quoi</a:t>
            </a:r>
          </a:p>
          <a:p>
            <a:pPr marL="12700" marR="5080">
              <a:lnSpc>
                <a:spcPct val="115599"/>
              </a:lnSpc>
            </a:pPr>
            <a:r>
              <a:rPr lang="fr-FR" sz="4000" spc="30" dirty="0">
                <a:latin typeface="Tahoma"/>
                <a:cs typeface="Tahoma"/>
              </a:rPr>
              <a:t>Créez un environnement personnalisé pour vous</a:t>
            </a:r>
          </a:p>
          <a:p>
            <a:pPr marL="12700" marR="5080">
              <a:lnSpc>
                <a:spcPct val="115599"/>
              </a:lnSpc>
            </a:pPr>
            <a:r>
              <a:rPr lang="fr-FR" sz="4000" spc="30" dirty="0">
                <a:latin typeface="Tahoma"/>
                <a:cs typeface="Tahoma"/>
              </a:rPr>
              <a:t>Acheter et vendre des actifs uniques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91" y="4710577"/>
            <a:ext cx="123825" cy="123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91" y="6120277"/>
            <a:ext cx="123825" cy="12382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91" y="6825126"/>
            <a:ext cx="123825" cy="12382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5891" y="7529976"/>
            <a:ext cx="1238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6753" y="9305909"/>
            <a:ext cx="16571594" cy="981710"/>
          </a:xfrm>
          <a:custGeom>
            <a:avLst/>
            <a:gdLst/>
            <a:ahLst/>
            <a:cxnLst/>
            <a:rect l="l" t="t" r="r" b="b"/>
            <a:pathLst>
              <a:path w="16571594" h="981709">
                <a:moveTo>
                  <a:pt x="16571245" y="0"/>
                </a:moveTo>
                <a:lnTo>
                  <a:pt x="0" y="0"/>
                </a:lnTo>
                <a:lnTo>
                  <a:pt x="0" y="981090"/>
                </a:lnTo>
                <a:lnTo>
                  <a:pt x="16571245" y="981090"/>
                </a:lnTo>
                <a:lnTo>
                  <a:pt x="16571245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1264" y="9305909"/>
            <a:ext cx="2292985" cy="981710"/>
            <a:chOff x="1264" y="9305909"/>
            <a:chExt cx="2292985" cy="981710"/>
          </a:xfrm>
        </p:grpSpPr>
        <p:sp>
          <p:nvSpPr>
            <p:cNvPr id="4" name="object 4"/>
            <p:cNvSpPr/>
            <p:nvPr/>
          </p:nvSpPr>
          <p:spPr>
            <a:xfrm>
              <a:off x="1264" y="9955660"/>
              <a:ext cx="763905" cy="331470"/>
            </a:xfrm>
            <a:custGeom>
              <a:avLst/>
              <a:gdLst/>
              <a:ahLst/>
              <a:cxnLst/>
              <a:rect l="l" t="t" r="r" b="b"/>
              <a:pathLst>
                <a:path w="763905" h="331470">
                  <a:moveTo>
                    <a:pt x="763872" y="331333"/>
                  </a:moveTo>
                  <a:lnTo>
                    <a:pt x="0" y="331333"/>
                  </a:lnTo>
                  <a:lnTo>
                    <a:pt x="190900" y="0"/>
                  </a:lnTo>
                  <a:lnTo>
                    <a:pt x="572999" y="0"/>
                  </a:lnTo>
                  <a:lnTo>
                    <a:pt x="763872" y="331333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82839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161" y="981074"/>
                  </a:lnTo>
                  <a:lnTo>
                    <a:pt x="128802" y="541345"/>
                  </a:lnTo>
                  <a:lnTo>
                    <a:pt x="0" y="318201"/>
                  </a:lnTo>
                  <a:lnTo>
                    <a:pt x="183716" y="0"/>
                  </a:lnTo>
                  <a:lnTo>
                    <a:pt x="581231" y="0"/>
                  </a:lnTo>
                  <a:lnTo>
                    <a:pt x="698653" y="203392"/>
                  </a:lnTo>
                  <a:lnTo>
                    <a:pt x="956069" y="649750"/>
                  </a:lnTo>
                  <a:lnTo>
                    <a:pt x="956346" y="649750"/>
                  </a:lnTo>
                  <a:lnTo>
                    <a:pt x="1026776" y="7723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8768" y="203449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147757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644" y="981074"/>
                  </a:lnTo>
                  <a:lnTo>
                    <a:pt x="191535" y="649750"/>
                  </a:lnTo>
                  <a:lnTo>
                    <a:pt x="0" y="318201"/>
                  </a:lnTo>
                  <a:lnTo>
                    <a:pt x="183720" y="0"/>
                  </a:lnTo>
                  <a:lnTo>
                    <a:pt x="581233" y="0"/>
                  </a:lnTo>
                  <a:lnTo>
                    <a:pt x="689458" y="187464"/>
                  </a:lnTo>
                  <a:lnTo>
                    <a:pt x="690480" y="187464"/>
                  </a:lnTo>
                  <a:lnTo>
                    <a:pt x="1017520" y="755975"/>
                  </a:lnTo>
                  <a:lnTo>
                    <a:pt x="1016993" y="7562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0480" y="187464"/>
                  </a:moveTo>
                  <a:lnTo>
                    <a:pt x="689458" y="187464"/>
                  </a:lnTo>
                  <a:lnTo>
                    <a:pt x="690205" y="186986"/>
                  </a:lnTo>
                  <a:lnTo>
                    <a:pt x="690480" y="187464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05900" y="4713792"/>
            <a:ext cx="76200" cy="343297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80816" y="547356"/>
            <a:ext cx="14540865" cy="3475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650"/>
              </a:spcBef>
              <a:spcAft>
                <a:spcPts val="1500"/>
              </a:spcAft>
            </a:pPr>
            <a:r>
              <a:rPr lang="fr-FR" sz="7200" b="1" spc="-2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réseau social du futur</a:t>
            </a:r>
            <a:br>
              <a:rPr lang="fr-FR" sz="7200" b="1" spc="-2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8000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8193470-2623-4EE0-808D-3C7B55D6B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62" y="3619052"/>
            <a:ext cx="7717699" cy="45277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FC0B060-FBA1-4B2E-B464-5478816BD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0839" y="3619051"/>
            <a:ext cx="8049276" cy="45277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6753" y="9305909"/>
            <a:ext cx="16571594" cy="981710"/>
          </a:xfrm>
          <a:custGeom>
            <a:avLst/>
            <a:gdLst/>
            <a:ahLst/>
            <a:cxnLst/>
            <a:rect l="l" t="t" r="r" b="b"/>
            <a:pathLst>
              <a:path w="16571594" h="981709">
                <a:moveTo>
                  <a:pt x="16571245" y="0"/>
                </a:moveTo>
                <a:lnTo>
                  <a:pt x="0" y="0"/>
                </a:lnTo>
                <a:lnTo>
                  <a:pt x="0" y="981090"/>
                </a:lnTo>
                <a:lnTo>
                  <a:pt x="16571245" y="981090"/>
                </a:lnTo>
                <a:lnTo>
                  <a:pt x="16571245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1264" y="9305909"/>
            <a:ext cx="2292985" cy="981710"/>
            <a:chOff x="1264" y="9305909"/>
            <a:chExt cx="2292985" cy="981710"/>
          </a:xfrm>
        </p:grpSpPr>
        <p:sp>
          <p:nvSpPr>
            <p:cNvPr id="4" name="object 4"/>
            <p:cNvSpPr/>
            <p:nvPr/>
          </p:nvSpPr>
          <p:spPr>
            <a:xfrm>
              <a:off x="1264" y="9955660"/>
              <a:ext cx="763905" cy="331470"/>
            </a:xfrm>
            <a:custGeom>
              <a:avLst/>
              <a:gdLst/>
              <a:ahLst/>
              <a:cxnLst/>
              <a:rect l="l" t="t" r="r" b="b"/>
              <a:pathLst>
                <a:path w="763905" h="331470">
                  <a:moveTo>
                    <a:pt x="763872" y="331333"/>
                  </a:moveTo>
                  <a:lnTo>
                    <a:pt x="0" y="331333"/>
                  </a:lnTo>
                  <a:lnTo>
                    <a:pt x="190900" y="0"/>
                  </a:lnTo>
                  <a:lnTo>
                    <a:pt x="572999" y="0"/>
                  </a:lnTo>
                  <a:lnTo>
                    <a:pt x="763872" y="331333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82839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161" y="981074"/>
                  </a:lnTo>
                  <a:lnTo>
                    <a:pt x="128802" y="541345"/>
                  </a:lnTo>
                  <a:lnTo>
                    <a:pt x="0" y="318201"/>
                  </a:lnTo>
                  <a:lnTo>
                    <a:pt x="183716" y="0"/>
                  </a:lnTo>
                  <a:lnTo>
                    <a:pt x="581231" y="0"/>
                  </a:lnTo>
                  <a:lnTo>
                    <a:pt x="698653" y="203392"/>
                  </a:lnTo>
                  <a:lnTo>
                    <a:pt x="956069" y="649750"/>
                  </a:lnTo>
                  <a:lnTo>
                    <a:pt x="956346" y="649750"/>
                  </a:lnTo>
                  <a:lnTo>
                    <a:pt x="1026776" y="7723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8768" y="203449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147757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644" y="981074"/>
                  </a:lnTo>
                  <a:lnTo>
                    <a:pt x="191535" y="649750"/>
                  </a:lnTo>
                  <a:lnTo>
                    <a:pt x="0" y="318201"/>
                  </a:lnTo>
                  <a:lnTo>
                    <a:pt x="183720" y="0"/>
                  </a:lnTo>
                  <a:lnTo>
                    <a:pt x="581233" y="0"/>
                  </a:lnTo>
                  <a:lnTo>
                    <a:pt x="689458" y="187464"/>
                  </a:lnTo>
                  <a:lnTo>
                    <a:pt x="690480" y="187464"/>
                  </a:lnTo>
                  <a:lnTo>
                    <a:pt x="1017520" y="755975"/>
                  </a:lnTo>
                  <a:lnTo>
                    <a:pt x="1016993" y="7562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0480" y="187464"/>
                  </a:moveTo>
                  <a:lnTo>
                    <a:pt x="689458" y="187464"/>
                  </a:lnTo>
                  <a:lnTo>
                    <a:pt x="690205" y="186986"/>
                  </a:lnTo>
                  <a:lnTo>
                    <a:pt x="690480" y="187464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7301" y="4629270"/>
            <a:ext cx="76200" cy="343297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80816" y="547356"/>
            <a:ext cx="15887722" cy="242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lnSpc>
                <a:spcPct val="107000"/>
              </a:lnSpc>
              <a:spcBef>
                <a:spcPts val="1650"/>
              </a:spcBef>
              <a:spcAft>
                <a:spcPts val="1500"/>
              </a:spcAft>
            </a:pPr>
            <a:r>
              <a:rPr kumimoji="0" lang="fr-FR" sz="7200" b="1" i="0" u="none" strike="noStrike" kern="0" cap="none" spc="-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Times New Roman" panose="02020603050405020304" pitchFamily="18" charset="0"/>
              </a:rPr>
              <a:t>D’argent classique à cryptomonnaie</a:t>
            </a:r>
            <a:br>
              <a:rPr lang="fr-FR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8000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7CAD172-AA40-44AF-9689-C074487DE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99" y="3784429"/>
            <a:ext cx="7504819" cy="38967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7708B7-96A8-460C-9370-43F38331DD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597"/>
          <a:stretch/>
        </p:blipFill>
        <p:spPr>
          <a:xfrm>
            <a:off x="9372600" y="3784429"/>
            <a:ext cx="8692061" cy="388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2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6753" y="9305909"/>
            <a:ext cx="16571594" cy="981710"/>
          </a:xfrm>
          <a:custGeom>
            <a:avLst/>
            <a:gdLst/>
            <a:ahLst/>
            <a:cxnLst/>
            <a:rect l="l" t="t" r="r" b="b"/>
            <a:pathLst>
              <a:path w="16571594" h="981709">
                <a:moveTo>
                  <a:pt x="16571245" y="0"/>
                </a:moveTo>
                <a:lnTo>
                  <a:pt x="0" y="0"/>
                </a:lnTo>
                <a:lnTo>
                  <a:pt x="0" y="981090"/>
                </a:lnTo>
                <a:lnTo>
                  <a:pt x="16571245" y="981090"/>
                </a:lnTo>
                <a:lnTo>
                  <a:pt x="16571245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64" y="9305909"/>
            <a:ext cx="2292985" cy="981710"/>
            <a:chOff x="1264" y="9305909"/>
            <a:chExt cx="2292985" cy="981710"/>
          </a:xfrm>
        </p:grpSpPr>
        <p:sp>
          <p:nvSpPr>
            <p:cNvPr id="4" name="object 4"/>
            <p:cNvSpPr/>
            <p:nvPr/>
          </p:nvSpPr>
          <p:spPr>
            <a:xfrm>
              <a:off x="1264" y="9955660"/>
              <a:ext cx="763905" cy="331470"/>
            </a:xfrm>
            <a:custGeom>
              <a:avLst/>
              <a:gdLst/>
              <a:ahLst/>
              <a:cxnLst/>
              <a:rect l="l" t="t" r="r" b="b"/>
              <a:pathLst>
                <a:path w="763905" h="331470">
                  <a:moveTo>
                    <a:pt x="763872" y="331333"/>
                  </a:moveTo>
                  <a:lnTo>
                    <a:pt x="0" y="331333"/>
                  </a:lnTo>
                  <a:lnTo>
                    <a:pt x="190900" y="0"/>
                  </a:lnTo>
                  <a:lnTo>
                    <a:pt x="572999" y="0"/>
                  </a:lnTo>
                  <a:lnTo>
                    <a:pt x="763872" y="331333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82839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161" y="981074"/>
                  </a:lnTo>
                  <a:lnTo>
                    <a:pt x="128802" y="541345"/>
                  </a:lnTo>
                  <a:lnTo>
                    <a:pt x="0" y="318201"/>
                  </a:lnTo>
                  <a:lnTo>
                    <a:pt x="183716" y="0"/>
                  </a:lnTo>
                  <a:lnTo>
                    <a:pt x="581231" y="0"/>
                  </a:lnTo>
                  <a:lnTo>
                    <a:pt x="698653" y="203392"/>
                  </a:lnTo>
                  <a:lnTo>
                    <a:pt x="956069" y="649750"/>
                  </a:lnTo>
                  <a:lnTo>
                    <a:pt x="956346" y="649750"/>
                  </a:lnTo>
                  <a:lnTo>
                    <a:pt x="1026776" y="7723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8768" y="203449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47757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644" y="981074"/>
                  </a:lnTo>
                  <a:lnTo>
                    <a:pt x="191535" y="649750"/>
                  </a:lnTo>
                  <a:lnTo>
                    <a:pt x="0" y="318201"/>
                  </a:lnTo>
                  <a:lnTo>
                    <a:pt x="183720" y="0"/>
                  </a:lnTo>
                  <a:lnTo>
                    <a:pt x="581233" y="0"/>
                  </a:lnTo>
                  <a:lnTo>
                    <a:pt x="689458" y="187464"/>
                  </a:lnTo>
                  <a:lnTo>
                    <a:pt x="690480" y="187464"/>
                  </a:lnTo>
                  <a:lnTo>
                    <a:pt x="1017520" y="755975"/>
                  </a:lnTo>
                  <a:lnTo>
                    <a:pt x="1016993" y="7562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0480" y="187464"/>
                  </a:moveTo>
                  <a:lnTo>
                    <a:pt x="689458" y="187464"/>
                  </a:lnTo>
                  <a:lnTo>
                    <a:pt x="690205" y="186986"/>
                  </a:lnTo>
                  <a:lnTo>
                    <a:pt x="690480" y="187464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80816" y="547356"/>
            <a:ext cx="14540865" cy="3475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650"/>
              </a:spcBef>
              <a:spcAft>
                <a:spcPts val="1500"/>
              </a:spcAft>
            </a:pPr>
            <a:r>
              <a:rPr lang="fr-FR" sz="7200" b="1" spc="-2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NFT</a:t>
            </a:r>
            <a:br>
              <a:rPr lang="fr-FR" sz="7200" b="1" spc="-2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8000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26" name="Picture 2" descr="What are NFTs and why are some worth millions? - BBC News">
            <a:extLst>
              <a:ext uri="{FF2B5EF4-FFF2-40B4-BE49-F238E27FC236}">
                <a16:creationId xmlns:a16="http://schemas.microsoft.com/office/drawing/2014/main" id="{C2AA5C65-B099-4B9A-BE4D-6B9FC1829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457060"/>
            <a:ext cx="10629900" cy="597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952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6753" y="9305909"/>
            <a:ext cx="16571594" cy="981710"/>
          </a:xfrm>
          <a:custGeom>
            <a:avLst/>
            <a:gdLst/>
            <a:ahLst/>
            <a:cxnLst/>
            <a:rect l="l" t="t" r="r" b="b"/>
            <a:pathLst>
              <a:path w="16571594" h="981709">
                <a:moveTo>
                  <a:pt x="16571245" y="0"/>
                </a:moveTo>
                <a:lnTo>
                  <a:pt x="0" y="0"/>
                </a:lnTo>
                <a:lnTo>
                  <a:pt x="0" y="981090"/>
                </a:lnTo>
                <a:lnTo>
                  <a:pt x="16571245" y="981090"/>
                </a:lnTo>
                <a:lnTo>
                  <a:pt x="16571245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64" y="9305909"/>
            <a:ext cx="2292985" cy="981710"/>
            <a:chOff x="1264" y="9305909"/>
            <a:chExt cx="2292985" cy="981710"/>
          </a:xfrm>
        </p:grpSpPr>
        <p:sp>
          <p:nvSpPr>
            <p:cNvPr id="4" name="object 4"/>
            <p:cNvSpPr/>
            <p:nvPr/>
          </p:nvSpPr>
          <p:spPr>
            <a:xfrm>
              <a:off x="1264" y="9955660"/>
              <a:ext cx="763905" cy="331470"/>
            </a:xfrm>
            <a:custGeom>
              <a:avLst/>
              <a:gdLst/>
              <a:ahLst/>
              <a:cxnLst/>
              <a:rect l="l" t="t" r="r" b="b"/>
              <a:pathLst>
                <a:path w="763905" h="331470">
                  <a:moveTo>
                    <a:pt x="763872" y="331333"/>
                  </a:moveTo>
                  <a:lnTo>
                    <a:pt x="0" y="331333"/>
                  </a:lnTo>
                  <a:lnTo>
                    <a:pt x="190900" y="0"/>
                  </a:lnTo>
                  <a:lnTo>
                    <a:pt x="572999" y="0"/>
                  </a:lnTo>
                  <a:lnTo>
                    <a:pt x="763872" y="331333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82839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161" y="981074"/>
                  </a:lnTo>
                  <a:lnTo>
                    <a:pt x="128802" y="541345"/>
                  </a:lnTo>
                  <a:lnTo>
                    <a:pt x="0" y="318201"/>
                  </a:lnTo>
                  <a:lnTo>
                    <a:pt x="183716" y="0"/>
                  </a:lnTo>
                  <a:lnTo>
                    <a:pt x="581231" y="0"/>
                  </a:lnTo>
                  <a:lnTo>
                    <a:pt x="698653" y="203392"/>
                  </a:lnTo>
                  <a:lnTo>
                    <a:pt x="956069" y="649750"/>
                  </a:lnTo>
                  <a:lnTo>
                    <a:pt x="956346" y="649750"/>
                  </a:lnTo>
                  <a:lnTo>
                    <a:pt x="1026776" y="7723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8768" y="203449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47757" y="9305909"/>
              <a:ext cx="1146810" cy="981075"/>
            </a:xfrm>
            <a:custGeom>
              <a:avLst/>
              <a:gdLst/>
              <a:ahLst/>
              <a:cxnLst/>
              <a:rect l="l" t="t" r="r" b="b"/>
              <a:pathLst>
                <a:path w="1146810" h="981075">
                  <a:moveTo>
                    <a:pt x="1146487" y="981074"/>
                  </a:moveTo>
                  <a:lnTo>
                    <a:pt x="382644" y="981074"/>
                  </a:lnTo>
                  <a:lnTo>
                    <a:pt x="191535" y="649750"/>
                  </a:lnTo>
                  <a:lnTo>
                    <a:pt x="0" y="318201"/>
                  </a:lnTo>
                  <a:lnTo>
                    <a:pt x="183720" y="0"/>
                  </a:lnTo>
                  <a:lnTo>
                    <a:pt x="581233" y="0"/>
                  </a:lnTo>
                  <a:lnTo>
                    <a:pt x="689458" y="187464"/>
                  </a:lnTo>
                  <a:lnTo>
                    <a:pt x="690480" y="187464"/>
                  </a:lnTo>
                  <a:lnTo>
                    <a:pt x="1017520" y="755975"/>
                  </a:lnTo>
                  <a:lnTo>
                    <a:pt x="1016993" y="756281"/>
                  </a:lnTo>
                  <a:lnTo>
                    <a:pt x="1146487" y="981074"/>
                  </a:lnTo>
                  <a:close/>
                </a:path>
                <a:path w="1146810" h="981075">
                  <a:moveTo>
                    <a:pt x="690480" y="187464"/>
                  </a:moveTo>
                  <a:lnTo>
                    <a:pt x="689458" y="187464"/>
                  </a:lnTo>
                  <a:lnTo>
                    <a:pt x="690205" y="186986"/>
                  </a:lnTo>
                  <a:lnTo>
                    <a:pt x="690480" y="187464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80816" y="547356"/>
            <a:ext cx="14540865" cy="46614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650"/>
              </a:spcBef>
              <a:spcAft>
                <a:spcPts val="1500"/>
              </a:spcAft>
            </a:pPr>
            <a:r>
              <a:rPr lang="fr-FR" sz="7200" b="1" spc="-2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Immobilier virtuel et autres applications</a:t>
            </a:r>
            <a:br>
              <a:rPr lang="fr-FR" sz="7200" b="1" spc="-25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8000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9607C8A-61B9-4F11-9ECE-9453F0F0F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3319462"/>
            <a:ext cx="10605330" cy="528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2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owerPoint Illustration of VR Goggles and Controllers ">
            <a:extLst>
              <a:ext uri="{FF2B5EF4-FFF2-40B4-BE49-F238E27FC236}">
                <a16:creationId xmlns:a16="http://schemas.microsoft.com/office/drawing/2014/main" id="{A2636169-0371-4CC1-895F-61E78AFB2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ous-titre 2">
            <a:extLst>
              <a:ext uri="{FF2B5EF4-FFF2-40B4-BE49-F238E27FC236}">
                <a16:creationId xmlns:a16="http://schemas.microsoft.com/office/drawing/2014/main" id="{33016C4F-D022-4316-898D-7A51C03B9CD9}"/>
              </a:ext>
            </a:extLst>
          </p:cNvPr>
          <p:cNvSpPr txBox="1">
            <a:spLocks/>
          </p:cNvSpPr>
          <p:nvPr/>
        </p:nvSpPr>
        <p:spPr>
          <a:xfrm>
            <a:off x="9171709" y="2019300"/>
            <a:ext cx="8763000" cy="6617196"/>
          </a:xfrm>
          <a:prstGeom prst="rect">
            <a:avLst/>
          </a:prstGeom>
          <a:solidFill>
            <a:srgbClr val="090444"/>
          </a:solidFill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4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4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4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4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fr-FR" sz="6600" i="1" kern="0" dirty="0">
                <a:solidFill>
                  <a:srgbClr val="00B0F0"/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MERCI POUR VOTRE ATTENTION</a:t>
            </a:r>
          </a:p>
          <a:p>
            <a:pPr algn="ctr"/>
            <a:endParaRPr lang="fr-FR" sz="4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4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24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fr-FR" sz="1000" i="1" kern="0" dirty="0">
              <a:solidFill>
                <a:srgbClr val="00B0F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12"/>
                    </a14:imgEffect>
                  </a14:imgLayer>
                </a14:imgProps>
              </a:ext>
            </a:extLst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>
            <a:extLst>
              <a:ext uri="{FF2B5EF4-FFF2-40B4-BE49-F238E27FC236}">
                <a16:creationId xmlns:a16="http://schemas.microsoft.com/office/drawing/2014/main" id="{5FDEEA4C-5240-49E0-8769-70C5822446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83"/>
          <a:stretch/>
        </p:blipFill>
        <p:spPr>
          <a:xfrm>
            <a:off x="1" y="4397"/>
            <a:ext cx="18288000" cy="10287000"/>
          </a:xfrm>
          <a:prstGeom prst="rect">
            <a:avLst/>
          </a:prstGeom>
        </p:spPr>
      </p:pic>
      <p:sp>
        <p:nvSpPr>
          <p:cNvPr id="5" name="TextBox 132">
            <a:extLst>
              <a:ext uri="{FF2B5EF4-FFF2-40B4-BE49-F238E27FC236}">
                <a16:creationId xmlns:a16="http://schemas.microsoft.com/office/drawing/2014/main" id="{779B395F-DBCB-42FB-8A0E-B1C078214F63}"/>
              </a:ext>
            </a:extLst>
          </p:cNvPr>
          <p:cNvSpPr txBox="1"/>
          <p:nvPr/>
        </p:nvSpPr>
        <p:spPr>
          <a:xfrm>
            <a:off x="1219200" y="619964"/>
            <a:ext cx="51054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775335" defTabSz="457200">
              <a:lnSpc>
                <a:spcPct val="100000"/>
              </a:lnSpc>
              <a:spcBef>
                <a:spcPts val="5"/>
              </a:spcBef>
              <a:defRPr sz="2800" b="1" spc="-15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fr-FR" sz="6000" dirty="0">
                <a:solidFill>
                  <a:srgbClr val="FFFF00"/>
                </a:solidFill>
              </a:rPr>
              <a:t>Sommaire</a:t>
            </a:r>
          </a:p>
        </p:txBody>
      </p:sp>
      <p:grpSp>
        <p:nvGrpSpPr>
          <p:cNvPr id="6" name="Group 148">
            <a:extLst>
              <a:ext uri="{FF2B5EF4-FFF2-40B4-BE49-F238E27FC236}">
                <a16:creationId xmlns:a16="http://schemas.microsoft.com/office/drawing/2014/main" id="{CC13C334-C359-4C19-BB8A-034BF30CA163}"/>
              </a:ext>
            </a:extLst>
          </p:cNvPr>
          <p:cNvGrpSpPr/>
          <p:nvPr/>
        </p:nvGrpSpPr>
        <p:grpSpPr>
          <a:xfrm>
            <a:off x="466033" y="2552700"/>
            <a:ext cx="9287567" cy="3556750"/>
            <a:chOff x="7120267" y="1872029"/>
            <a:chExt cx="4939123" cy="2344829"/>
          </a:xfrm>
        </p:grpSpPr>
        <p:grpSp>
          <p:nvGrpSpPr>
            <p:cNvPr id="8" name="Group 137">
              <a:extLst>
                <a:ext uri="{FF2B5EF4-FFF2-40B4-BE49-F238E27FC236}">
                  <a16:creationId xmlns:a16="http://schemas.microsoft.com/office/drawing/2014/main" id="{68FC8935-D6E4-4A80-B353-342C428B0BAB}"/>
                </a:ext>
              </a:extLst>
            </p:cNvPr>
            <p:cNvGrpSpPr/>
            <p:nvPr/>
          </p:nvGrpSpPr>
          <p:grpSpPr>
            <a:xfrm>
              <a:off x="7120267" y="1872029"/>
              <a:ext cx="4939123" cy="795105"/>
              <a:chOff x="6726900" y="2140970"/>
              <a:chExt cx="4939123" cy="795105"/>
            </a:xfrm>
          </p:grpSpPr>
          <p:sp>
            <p:nvSpPr>
              <p:cNvPr id="20" name="TextBox 136">
                <a:extLst>
                  <a:ext uri="{FF2B5EF4-FFF2-40B4-BE49-F238E27FC236}">
                    <a16:creationId xmlns:a16="http://schemas.microsoft.com/office/drawing/2014/main" id="{C4D6C972-E980-4CF8-8371-29B2D5746C3F}"/>
                  </a:ext>
                </a:extLst>
              </p:cNvPr>
              <p:cNvSpPr txBox="1"/>
              <p:nvPr/>
            </p:nvSpPr>
            <p:spPr>
              <a:xfrm>
                <a:off x="7396264" y="2165035"/>
                <a:ext cx="4269759" cy="771040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chemeClr val="bg1"/>
                </a:solidFill>
              </a:ln>
            </p:spPr>
            <p:txBody>
              <a:bodyPr wrap="square" lIns="0" tIns="0" rIns="0" bIns="0" rtlCol="0">
                <a:spAutoFit/>
              </a:bodyPr>
              <a:lstStyle>
                <a:defPPr>
                  <a:defRPr lang="fr-FR"/>
                </a:defPPr>
                <a:lvl1pPr marL="775335" defTabSz="457200">
                  <a:lnSpc>
                    <a:spcPct val="100000"/>
                  </a:lnSpc>
                  <a:spcBef>
                    <a:spcPts val="5"/>
                  </a:spcBef>
                  <a:defRPr sz="2800" b="1" spc="-15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defTabSz="457200"/>
                <a:lvl3pPr defTabSz="457200"/>
                <a:lvl4pPr defTabSz="457200"/>
                <a:lvl5pPr defTabSz="457200"/>
                <a:lvl6pPr defTabSz="457200"/>
                <a:lvl7pPr defTabSz="457200"/>
                <a:lvl8pPr defTabSz="457200"/>
                <a:lvl9pPr defTabSz="457200"/>
              </a:lstStyle>
              <a:p>
                <a:pPr marL="775335" lvl="1">
                  <a:spcBef>
                    <a:spcPts val="5"/>
                  </a:spcBef>
                </a:pPr>
                <a:r>
                  <a:rPr lang="fr-FR" sz="2800" b="1" spc="-15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INTRODUCTION</a:t>
                </a:r>
              </a:p>
              <a:p>
                <a:pPr marL="1118235" lvl="1" indent="-342900">
                  <a:spcBef>
                    <a:spcPts val="5"/>
                  </a:spcBef>
                  <a:buFont typeface="Wingdings" panose="05000000000000000000" pitchFamily="2" charset="2"/>
                  <a:buChar char="v"/>
                </a:pPr>
                <a:r>
                  <a:rPr lang="fr-FR" sz="2400" b="1" spc="-15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Qu'est-ce que le Métaverse</a:t>
                </a:r>
              </a:p>
              <a:p>
                <a:pPr marL="1118235" indent="-342900">
                  <a:buFont typeface="Wingdings" panose="05000000000000000000" pitchFamily="2" charset="2"/>
                  <a:buChar char="v"/>
                </a:pPr>
                <a:r>
                  <a:rPr lang="fr-FR" sz="2400" dirty="0"/>
                  <a:t>Évolution du Web 1, Web2, Web3 vers le </a:t>
                </a:r>
                <a:r>
                  <a:rPr lang="fr-FR" sz="2400" dirty="0" err="1"/>
                  <a:t>métaverse</a:t>
                </a:r>
                <a:endParaRPr lang="fr-FR" sz="2000" dirty="0"/>
              </a:p>
            </p:txBody>
          </p:sp>
          <p:grpSp>
            <p:nvGrpSpPr>
              <p:cNvPr id="19" name="Group 133">
                <a:extLst>
                  <a:ext uri="{FF2B5EF4-FFF2-40B4-BE49-F238E27FC236}">
                    <a16:creationId xmlns:a16="http://schemas.microsoft.com/office/drawing/2014/main" id="{53707C1F-41D3-485F-806D-369C9DC5E3A2}"/>
                  </a:ext>
                </a:extLst>
              </p:cNvPr>
              <p:cNvGrpSpPr/>
              <p:nvPr/>
            </p:nvGrpSpPr>
            <p:grpSpPr>
              <a:xfrm>
                <a:off x="6726900" y="2140970"/>
                <a:ext cx="747714" cy="711121"/>
                <a:chOff x="7973757" y="982614"/>
                <a:chExt cx="1013222" cy="963636"/>
              </a:xfrm>
            </p:grpSpPr>
            <p:sp>
              <p:nvSpPr>
                <p:cNvPr id="21" name="Oval 134">
                  <a:extLst>
                    <a:ext uri="{FF2B5EF4-FFF2-40B4-BE49-F238E27FC236}">
                      <a16:creationId xmlns:a16="http://schemas.microsoft.com/office/drawing/2014/main" id="{E7D5B9A9-E50F-4B81-811C-A02DD138D6B5}"/>
                    </a:ext>
                  </a:extLst>
                </p:cNvPr>
                <p:cNvSpPr/>
                <p:nvPr/>
              </p:nvSpPr>
              <p:spPr>
                <a:xfrm>
                  <a:off x="8028668" y="1028624"/>
                  <a:ext cx="919788" cy="870201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32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01</a:t>
                  </a:r>
                </a:p>
              </p:txBody>
            </p:sp>
            <p:sp>
              <p:nvSpPr>
                <p:cNvPr id="22" name="Circle: Hollow 135">
                  <a:extLst>
                    <a:ext uri="{FF2B5EF4-FFF2-40B4-BE49-F238E27FC236}">
                      <a16:creationId xmlns:a16="http://schemas.microsoft.com/office/drawing/2014/main" id="{34F15123-645B-42D3-AC6E-EC8501C174C3}"/>
                    </a:ext>
                  </a:extLst>
                </p:cNvPr>
                <p:cNvSpPr/>
                <p:nvPr/>
              </p:nvSpPr>
              <p:spPr>
                <a:xfrm>
                  <a:off x="7973757" y="982614"/>
                  <a:ext cx="1013222" cy="963636"/>
                </a:xfrm>
                <a:prstGeom prst="donut">
                  <a:avLst>
                    <a:gd name="adj" fmla="val 7609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6" name="TextBox 140">
              <a:extLst>
                <a:ext uri="{FF2B5EF4-FFF2-40B4-BE49-F238E27FC236}">
                  <a16:creationId xmlns:a16="http://schemas.microsoft.com/office/drawing/2014/main" id="{7026EE02-6F9F-4946-ADC3-C1C3007798BF}"/>
                </a:ext>
              </a:extLst>
            </p:cNvPr>
            <p:cNvSpPr txBox="1"/>
            <p:nvPr/>
          </p:nvSpPr>
          <p:spPr>
            <a:xfrm>
              <a:off x="7790493" y="2995160"/>
              <a:ext cx="3558973" cy="284219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fr-FR"/>
              </a:defPPr>
              <a:lvl1pPr marL="775335" defTabSz="457200">
                <a:lnSpc>
                  <a:spcPct val="100000"/>
                </a:lnSpc>
                <a:spcBef>
                  <a:spcPts val="5"/>
                </a:spcBef>
                <a:defRPr sz="2800" b="1" spc="-15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defTabSz="457200"/>
              <a:lvl3pPr defTabSz="457200"/>
              <a:lvl4pPr defTabSz="457200"/>
              <a:lvl5pPr defTabSz="457200"/>
              <a:lvl6pPr defTabSz="457200"/>
              <a:lvl7pPr defTabSz="457200"/>
              <a:lvl8pPr defTabSz="457200"/>
              <a:lvl9pPr defTabSz="457200"/>
            </a:lstStyle>
            <a:p>
              <a:r>
                <a:rPr lang="fr-FR" dirty="0"/>
                <a:t>Que sont AR, VR, XR, NFT, Crypto ?</a:t>
              </a:r>
            </a:p>
          </p:txBody>
        </p:sp>
        <p:sp>
          <p:nvSpPr>
            <p:cNvPr id="12" name="TextBox 145">
              <a:extLst>
                <a:ext uri="{FF2B5EF4-FFF2-40B4-BE49-F238E27FC236}">
                  <a16:creationId xmlns:a16="http://schemas.microsoft.com/office/drawing/2014/main" id="{20BE8464-69CF-4F6B-9D1C-3128505DEE15}"/>
                </a:ext>
              </a:extLst>
            </p:cNvPr>
            <p:cNvSpPr txBox="1"/>
            <p:nvPr/>
          </p:nvSpPr>
          <p:spPr>
            <a:xfrm>
              <a:off x="7789631" y="3932791"/>
              <a:ext cx="3558973" cy="284067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fr-FR"/>
              </a:defPPr>
              <a:lvl1pPr marL="775335" defTabSz="457200">
                <a:lnSpc>
                  <a:spcPct val="100000"/>
                </a:lnSpc>
                <a:spcBef>
                  <a:spcPts val="5"/>
                </a:spcBef>
                <a:defRPr sz="2800" b="1" spc="-15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defTabSz="457200"/>
              <a:lvl3pPr defTabSz="457200"/>
              <a:lvl4pPr defTabSz="457200"/>
              <a:lvl5pPr defTabSz="457200"/>
              <a:lvl6pPr defTabSz="457200"/>
              <a:lvl7pPr defTabSz="457200"/>
              <a:lvl8pPr defTabSz="457200"/>
              <a:lvl9pPr defTabSz="457200"/>
            </a:lstStyle>
            <a:p>
              <a:r>
                <a:rPr lang="fr-FR" dirty="0"/>
                <a:t>Différents types de Métaverse</a:t>
              </a:r>
            </a:p>
          </p:txBody>
        </p:sp>
      </p:grpSp>
      <p:sp>
        <p:nvSpPr>
          <p:cNvPr id="7" name="Rectangle: Rounded Corners 153">
            <a:extLst>
              <a:ext uri="{FF2B5EF4-FFF2-40B4-BE49-F238E27FC236}">
                <a16:creationId xmlns:a16="http://schemas.microsoft.com/office/drawing/2014/main" id="{2A7CF897-A7A7-4421-B725-0EADE4972A26}"/>
              </a:ext>
            </a:extLst>
          </p:cNvPr>
          <p:cNvSpPr/>
          <p:nvPr/>
        </p:nvSpPr>
        <p:spPr>
          <a:xfrm>
            <a:off x="990600" y="1715782"/>
            <a:ext cx="5833460" cy="937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134">
            <a:extLst>
              <a:ext uri="{FF2B5EF4-FFF2-40B4-BE49-F238E27FC236}">
                <a16:creationId xmlns:a16="http://schemas.microsoft.com/office/drawing/2014/main" id="{07370E22-EEB2-414E-B8B3-F18AC9A59301}"/>
              </a:ext>
            </a:extLst>
          </p:cNvPr>
          <p:cNvSpPr/>
          <p:nvPr/>
        </p:nvSpPr>
        <p:spPr>
          <a:xfrm>
            <a:off x="542236" y="4000154"/>
            <a:ext cx="1276353" cy="97355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Circle: Hollow 135">
            <a:extLst>
              <a:ext uri="{FF2B5EF4-FFF2-40B4-BE49-F238E27FC236}">
                <a16:creationId xmlns:a16="http://schemas.microsoft.com/office/drawing/2014/main" id="{F19F27B3-0DBD-4336-A1FD-BCAE61293D0C}"/>
              </a:ext>
            </a:extLst>
          </p:cNvPr>
          <p:cNvSpPr/>
          <p:nvPr/>
        </p:nvSpPr>
        <p:spPr>
          <a:xfrm>
            <a:off x="466038" y="3948678"/>
            <a:ext cx="1406008" cy="1078088"/>
          </a:xfrm>
          <a:prstGeom prst="donut">
            <a:avLst>
              <a:gd name="adj" fmla="val 7609"/>
            </a:avLst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134">
            <a:extLst>
              <a:ext uri="{FF2B5EF4-FFF2-40B4-BE49-F238E27FC236}">
                <a16:creationId xmlns:a16="http://schemas.microsoft.com/office/drawing/2014/main" id="{483542DE-11A2-4986-A444-BDDE0AF2B76E}"/>
              </a:ext>
            </a:extLst>
          </p:cNvPr>
          <p:cNvSpPr/>
          <p:nvPr/>
        </p:nvSpPr>
        <p:spPr>
          <a:xfrm>
            <a:off x="542236" y="5385367"/>
            <a:ext cx="1276353" cy="97355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ircle: Hollow 135">
            <a:extLst>
              <a:ext uri="{FF2B5EF4-FFF2-40B4-BE49-F238E27FC236}">
                <a16:creationId xmlns:a16="http://schemas.microsoft.com/office/drawing/2014/main" id="{DD1E8DBE-7BBB-47D3-9B52-7C59A5D14FF9}"/>
              </a:ext>
            </a:extLst>
          </p:cNvPr>
          <p:cNvSpPr/>
          <p:nvPr/>
        </p:nvSpPr>
        <p:spPr>
          <a:xfrm>
            <a:off x="466038" y="5333891"/>
            <a:ext cx="1406008" cy="1078088"/>
          </a:xfrm>
          <a:prstGeom prst="donut">
            <a:avLst>
              <a:gd name="adj" fmla="val 7609"/>
            </a:avLst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145">
            <a:extLst>
              <a:ext uri="{FF2B5EF4-FFF2-40B4-BE49-F238E27FC236}">
                <a16:creationId xmlns:a16="http://schemas.microsoft.com/office/drawing/2014/main" id="{6A7A73D5-17D5-424E-983F-E431BF1173CD}"/>
              </a:ext>
            </a:extLst>
          </p:cNvPr>
          <p:cNvSpPr txBox="1"/>
          <p:nvPr/>
        </p:nvSpPr>
        <p:spPr>
          <a:xfrm>
            <a:off x="1797702" y="7068983"/>
            <a:ext cx="6619330" cy="430887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775335" defTabSz="457200">
              <a:lnSpc>
                <a:spcPct val="100000"/>
              </a:lnSpc>
              <a:spcBef>
                <a:spcPts val="5"/>
              </a:spcBef>
              <a:defRPr sz="2800" b="1" spc="-3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marL="775335">
              <a:lnSpc>
                <a:spcPct val="100000"/>
              </a:lnSpc>
              <a:spcBef>
                <a:spcPts val="5"/>
              </a:spcBef>
            </a:pPr>
            <a:r>
              <a:rPr lang="fr-FR"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Différentes utilisations du Métaverse</a:t>
            </a:r>
          </a:p>
        </p:txBody>
      </p:sp>
      <p:sp>
        <p:nvSpPr>
          <p:cNvPr id="35" name="TextBox 145">
            <a:extLst>
              <a:ext uri="{FF2B5EF4-FFF2-40B4-BE49-F238E27FC236}">
                <a16:creationId xmlns:a16="http://schemas.microsoft.com/office/drawing/2014/main" id="{4615CC7E-D87A-4CBC-BAB0-B95BF0338F37}"/>
              </a:ext>
            </a:extLst>
          </p:cNvPr>
          <p:cNvSpPr txBox="1"/>
          <p:nvPr/>
        </p:nvSpPr>
        <p:spPr>
          <a:xfrm>
            <a:off x="1760383" y="8456196"/>
            <a:ext cx="6656649" cy="369332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775335" defTabSz="457200">
              <a:lnSpc>
                <a:spcPct val="100000"/>
              </a:lnSpc>
              <a:spcBef>
                <a:spcPts val="5"/>
              </a:spcBef>
              <a:defRPr sz="2800" b="1" spc="-15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fr-FR" sz="2400" dirty="0"/>
              <a:t>Que pouvons-nous faire dans Métaverse ?</a:t>
            </a:r>
          </a:p>
        </p:txBody>
      </p:sp>
      <p:sp>
        <p:nvSpPr>
          <p:cNvPr id="32" name="Oval 134">
            <a:extLst>
              <a:ext uri="{FF2B5EF4-FFF2-40B4-BE49-F238E27FC236}">
                <a16:creationId xmlns:a16="http://schemas.microsoft.com/office/drawing/2014/main" id="{07D279F1-BC7C-4535-877C-050A4BF45DF2}"/>
              </a:ext>
            </a:extLst>
          </p:cNvPr>
          <p:cNvSpPr/>
          <p:nvPr/>
        </p:nvSpPr>
        <p:spPr>
          <a:xfrm>
            <a:off x="521349" y="8163561"/>
            <a:ext cx="1276353" cy="97355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33" name="Circle: Hollow 135">
            <a:extLst>
              <a:ext uri="{FF2B5EF4-FFF2-40B4-BE49-F238E27FC236}">
                <a16:creationId xmlns:a16="http://schemas.microsoft.com/office/drawing/2014/main" id="{267EE750-3EBE-4158-A56B-72F2A92A8BCC}"/>
              </a:ext>
            </a:extLst>
          </p:cNvPr>
          <p:cNvSpPr/>
          <p:nvPr/>
        </p:nvSpPr>
        <p:spPr>
          <a:xfrm>
            <a:off x="466038" y="8111295"/>
            <a:ext cx="1406008" cy="1078088"/>
          </a:xfrm>
          <a:prstGeom prst="donut">
            <a:avLst>
              <a:gd name="adj" fmla="val 7609"/>
            </a:avLst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134">
            <a:extLst>
              <a:ext uri="{FF2B5EF4-FFF2-40B4-BE49-F238E27FC236}">
                <a16:creationId xmlns:a16="http://schemas.microsoft.com/office/drawing/2014/main" id="{563C3F28-E61A-465C-9918-C03C58811A76}"/>
              </a:ext>
            </a:extLst>
          </p:cNvPr>
          <p:cNvSpPr/>
          <p:nvPr/>
        </p:nvSpPr>
        <p:spPr>
          <a:xfrm>
            <a:off x="542236" y="6772580"/>
            <a:ext cx="1276353" cy="97355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29" name="Circle: Hollow 135">
            <a:extLst>
              <a:ext uri="{FF2B5EF4-FFF2-40B4-BE49-F238E27FC236}">
                <a16:creationId xmlns:a16="http://schemas.microsoft.com/office/drawing/2014/main" id="{907B5FFF-4460-4741-A1E1-BD38F4371874}"/>
              </a:ext>
            </a:extLst>
          </p:cNvPr>
          <p:cNvSpPr/>
          <p:nvPr/>
        </p:nvSpPr>
        <p:spPr>
          <a:xfrm>
            <a:off x="466038" y="6721104"/>
            <a:ext cx="1406008" cy="1078088"/>
          </a:xfrm>
          <a:prstGeom prst="donut">
            <a:avLst>
              <a:gd name="adj" fmla="val 7609"/>
            </a:avLst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3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411E6811-9BB0-44F0-B372-D43246507023}"/>
              </a:ext>
            </a:extLst>
          </p:cNvPr>
          <p:cNvSpPr txBox="1">
            <a:spLocks/>
          </p:cNvSpPr>
          <p:nvPr/>
        </p:nvSpPr>
        <p:spPr>
          <a:xfrm>
            <a:off x="5105400" y="4381500"/>
            <a:ext cx="8652013" cy="1175963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775335" lvl="1">
              <a:spcBef>
                <a:spcPts val="5"/>
              </a:spcBef>
            </a:pPr>
            <a:r>
              <a:rPr lang="fr-FR" sz="6600" b="1" spc="-3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41545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shade val="30000"/>
                <a:satMod val="115000"/>
              </a:schemeClr>
            </a:gs>
            <a:gs pos="100000">
              <a:schemeClr val="accent1">
                <a:shade val="67500"/>
                <a:satMod val="115000"/>
              </a:schemeClr>
            </a:gs>
            <a:gs pos="48000">
              <a:schemeClr val="accent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453" y="891404"/>
            <a:ext cx="8734656" cy="6577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899970" y="756020"/>
            <a:ext cx="8652013" cy="2376292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775335" algn="ctr">
              <a:lnSpc>
                <a:spcPct val="100000"/>
              </a:lnSpc>
              <a:spcBef>
                <a:spcPts val="5"/>
              </a:spcBef>
            </a:pPr>
            <a:r>
              <a:rPr lang="fr-FR" sz="7200" b="1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Qu'est-ce que le Métaverse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05121" y="3902126"/>
            <a:ext cx="9384910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775335" defTabSz="457200">
              <a:lnSpc>
                <a:spcPct val="100000"/>
              </a:lnSpc>
              <a:spcBef>
                <a:spcPts val="5"/>
              </a:spcBef>
              <a:defRPr sz="2800" b="1" spc="-3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just"/>
            <a:r>
              <a:rPr lang="fr-FR"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Métaverse</a:t>
            </a:r>
            <a:r>
              <a:rPr lang="fr-FR" sz="3200" dirty="0"/>
              <a:t> est un espace de réalité virtuelle dans lequel les utilisateurs peuvent interagir avec un environnement généré par ordinateur et d'autres utilisateurs</a:t>
            </a:r>
          </a:p>
          <a:p>
            <a:pPr algn="just"/>
            <a:endParaRPr lang="fr-FR" sz="3200" spc="-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Métaverse</a:t>
            </a:r>
            <a:r>
              <a:rPr lang="fr-FR" sz="3200" dirty="0"/>
              <a:t> est la combinaison de AR, VR, XR, </a:t>
            </a:r>
            <a:r>
              <a:rPr lang="fr-FR" sz="3200" dirty="0" err="1"/>
              <a:t>NFTs</a:t>
            </a:r>
            <a:r>
              <a:rPr lang="fr-FR" sz="3200" dirty="0"/>
              <a:t>, crypto devises etc.</a:t>
            </a:r>
          </a:p>
        </p:txBody>
      </p:sp>
      <p:sp>
        <p:nvSpPr>
          <p:cNvPr id="8" name="object 8"/>
          <p:cNvSpPr/>
          <p:nvPr/>
        </p:nvSpPr>
        <p:spPr>
          <a:xfrm>
            <a:off x="9270892" y="3464400"/>
            <a:ext cx="8620760" cy="45719"/>
          </a:xfrm>
          <a:custGeom>
            <a:avLst/>
            <a:gdLst/>
            <a:ahLst/>
            <a:cxnLst/>
            <a:rect l="l" t="t" r="r" b="b"/>
            <a:pathLst>
              <a:path w="8620760" h="28575">
                <a:moveTo>
                  <a:pt x="8620573" y="0"/>
                </a:moveTo>
                <a:lnTo>
                  <a:pt x="8620573" y="28575"/>
                </a:lnTo>
                <a:lnTo>
                  <a:pt x="0" y="28575"/>
                </a:lnTo>
                <a:lnTo>
                  <a:pt x="0" y="0"/>
                </a:lnTo>
                <a:lnTo>
                  <a:pt x="8620573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29D8E1-749A-4600-B45E-327569C575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001" y="7641198"/>
            <a:ext cx="2629630" cy="262963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9B9CDFD-B429-4018-B6FF-72655615FF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39" y="7944767"/>
            <a:ext cx="3484542" cy="20224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655CBCF-FA71-416E-9771-1A98155DC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16200" y="7439861"/>
            <a:ext cx="2872902" cy="280903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D26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37C93D-13B4-43DC-977E-612DAC2C5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4274"/>
            <a:ext cx="16611600" cy="1637628"/>
          </a:xfrm>
        </p:spPr>
        <p:txBody>
          <a:bodyPr vert="horz" wrap="square" lIns="0" tIns="158750" rIns="0" bIns="0" rtlCol="0">
            <a:spAutoFit/>
          </a:bodyPr>
          <a:lstStyle/>
          <a:p>
            <a:pPr marL="775335" algn="ctr" rtl="0">
              <a:spcBef>
                <a:spcPts val="5"/>
              </a:spcBef>
            </a:pPr>
            <a:r>
              <a:rPr lang="fr-FR" sz="48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Évolution du Web 1, Web2, Web3 vers le </a:t>
            </a:r>
            <a:r>
              <a:rPr lang="fr-FR" sz="4800" spc="-3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métaverse</a:t>
            </a:r>
            <a:r>
              <a:rPr lang="fr-FR" sz="48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(Web 4)</a:t>
            </a:r>
            <a:br>
              <a:rPr lang="fr-FR" sz="48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4800" spc="-3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Wikipedia logo : histoire, signification et évolution, symbole">
            <a:extLst>
              <a:ext uri="{FF2B5EF4-FFF2-40B4-BE49-F238E27FC236}">
                <a16:creationId xmlns:a16="http://schemas.microsoft.com/office/drawing/2014/main" id="{5D3E389E-F243-4CC4-83D4-F310E55D24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6" name="Picture 8" descr="Les différents stades d'évolution du web : 1.0, 2.0, 3.0… – FredCavazza.net">
            <a:extLst>
              <a:ext uri="{FF2B5EF4-FFF2-40B4-BE49-F238E27FC236}">
                <a16:creationId xmlns:a16="http://schemas.microsoft.com/office/drawing/2014/main" id="{1E04B0A3-2411-4D3E-8270-7571E7BBAD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3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98"/>
          <a:stretch/>
        </p:blipFill>
        <p:spPr bwMode="auto">
          <a:xfrm>
            <a:off x="495300" y="2141590"/>
            <a:ext cx="16992600" cy="791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8">
            <a:extLst>
              <a:ext uri="{FF2B5EF4-FFF2-40B4-BE49-F238E27FC236}">
                <a16:creationId xmlns:a16="http://schemas.microsoft.com/office/drawing/2014/main" id="{5CC198BB-69CE-4069-BB90-5DDC5F9BEDCA}"/>
              </a:ext>
            </a:extLst>
          </p:cNvPr>
          <p:cNvSpPr/>
          <p:nvPr/>
        </p:nvSpPr>
        <p:spPr>
          <a:xfrm>
            <a:off x="1219200" y="1333500"/>
            <a:ext cx="8620760" cy="45719"/>
          </a:xfrm>
          <a:custGeom>
            <a:avLst/>
            <a:gdLst/>
            <a:ahLst/>
            <a:cxnLst/>
            <a:rect l="l" t="t" r="r" b="b"/>
            <a:pathLst>
              <a:path w="8620760" h="28575">
                <a:moveTo>
                  <a:pt x="8620573" y="0"/>
                </a:moveTo>
                <a:lnTo>
                  <a:pt x="8620573" y="28575"/>
                </a:lnTo>
                <a:lnTo>
                  <a:pt x="0" y="28575"/>
                </a:lnTo>
                <a:lnTo>
                  <a:pt x="0" y="0"/>
                </a:lnTo>
                <a:lnTo>
                  <a:pt x="8620573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1548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1037569"/>
            <a:ext cx="58420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500" spc="45" dirty="0">
                <a:solidFill>
                  <a:srgbClr val="1736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propos de AR, VR, XR !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468600" y="647701"/>
            <a:ext cx="1787307" cy="1010284"/>
            <a:chOff x="16161167" y="1028699"/>
            <a:chExt cx="1094740" cy="629285"/>
          </a:xfrm>
        </p:grpSpPr>
        <p:sp>
          <p:nvSpPr>
            <p:cNvPr id="4" name="object 4"/>
            <p:cNvSpPr/>
            <p:nvPr/>
          </p:nvSpPr>
          <p:spPr>
            <a:xfrm>
              <a:off x="16161167" y="1340099"/>
              <a:ext cx="365125" cy="318135"/>
            </a:xfrm>
            <a:custGeom>
              <a:avLst/>
              <a:gdLst/>
              <a:ahLst/>
              <a:cxnLst/>
              <a:rect l="l" t="t" r="r" b="b"/>
              <a:pathLst>
                <a:path w="365125" h="318135">
                  <a:moveTo>
                    <a:pt x="273673" y="317603"/>
                  </a:moveTo>
                  <a:lnTo>
                    <a:pt x="91343" y="317603"/>
                  </a:lnTo>
                  <a:lnTo>
                    <a:pt x="0" y="158967"/>
                  </a:lnTo>
                  <a:lnTo>
                    <a:pt x="91343" y="0"/>
                  </a:lnTo>
                  <a:lnTo>
                    <a:pt x="273673" y="0"/>
                  </a:lnTo>
                  <a:lnTo>
                    <a:pt x="365003" y="158967"/>
                  </a:lnTo>
                  <a:lnTo>
                    <a:pt x="273673" y="317603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6343496" y="1028699"/>
              <a:ext cx="547370" cy="628650"/>
            </a:xfrm>
            <a:custGeom>
              <a:avLst/>
              <a:gdLst/>
              <a:ahLst/>
              <a:cxnLst/>
              <a:rect l="l" t="t" r="r" b="b"/>
              <a:pathLst>
                <a:path w="547369" h="628650">
                  <a:moveTo>
                    <a:pt x="456551" y="628650"/>
                  </a:moveTo>
                  <a:lnTo>
                    <a:pt x="273470" y="628650"/>
                  </a:lnTo>
                  <a:lnTo>
                    <a:pt x="124982" y="370075"/>
                  </a:lnTo>
                  <a:lnTo>
                    <a:pt x="61461" y="259531"/>
                  </a:lnTo>
                  <a:lnTo>
                    <a:pt x="0" y="152763"/>
                  </a:lnTo>
                  <a:lnTo>
                    <a:pt x="87961" y="0"/>
                  </a:lnTo>
                  <a:lnTo>
                    <a:pt x="277055" y="0"/>
                  </a:lnTo>
                  <a:lnTo>
                    <a:pt x="333382" y="97831"/>
                  </a:lnTo>
                  <a:lnTo>
                    <a:pt x="456216" y="311400"/>
                  </a:lnTo>
                  <a:lnTo>
                    <a:pt x="456348" y="311400"/>
                  </a:lnTo>
                  <a:lnTo>
                    <a:pt x="489956" y="370075"/>
                  </a:lnTo>
                  <a:lnTo>
                    <a:pt x="547331" y="470367"/>
                  </a:lnTo>
                  <a:lnTo>
                    <a:pt x="456551" y="628650"/>
                  </a:lnTo>
                  <a:close/>
                </a:path>
                <a:path w="547369" h="628650">
                  <a:moveTo>
                    <a:pt x="333437" y="97858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6708498" y="1028699"/>
              <a:ext cx="547370" cy="628650"/>
            </a:xfrm>
            <a:custGeom>
              <a:avLst/>
              <a:gdLst/>
              <a:ahLst/>
              <a:cxnLst/>
              <a:rect l="l" t="t" r="r" b="b"/>
              <a:pathLst>
                <a:path w="547369" h="628650">
                  <a:moveTo>
                    <a:pt x="456206" y="628650"/>
                  </a:moveTo>
                  <a:lnTo>
                    <a:pt x="273470" y="628650"/>
                  </a:lnTo>
                  <a:lnTo>
                    <a:pt x="182358" y="470419"/>
                  </a:lnTo>
                  <a:lnTo>
                    <a:pt x="182606" y="469900"/>
                  </a:lnTo>
                  <a:lnTo>
                    <a:pt x="91396" y="311400"/>
                  </a:lnTo>
                  <a:lnTo>
                    <a:pt x="0" y="152763"/>
                  </a:lnTo>
                  <a:lnTo>
                    <a:pt x="87963" y="0"/>
                  </a:lnTo>
                  <a:lnTo>
                    <a:pt x="277056" y="0"/>
                  </a:lnTo>
                  <a:lnTo>
                    <a:pt x="328995" y="90209"/>
                  </a:lnTo>
                  <a:lnTo>
                    <a:pt x="329483" y="90209"/>
                  </a:lnTo>
                  <a:lnTo>
                    <a:pt x="485539" y="362225"/>
                  </a:lnTo>
                  <a:lnTo>
                    <a:pt x="485288" y="362371"/>
                  </a:lnTo>
                  <a:lnTo>
                    <a:pt x="547301" y="470314"/>
                  </a:lnTo>
                  <a:lnTo>
                    <a:pt x="456206" y="628650"/>
                  </a:lnTo>
                  <a:close/>
                </a:path>
                <a:path w="547369" h="628650">
                  <a:moveTo>
                    <a:pt x="329483" y="90209"/>
                  </a:moveTo>
                  <a:lnTo>
                    <a:pt x="328995" y="90209"/>
                  </a:lnTo>
                  <a:lnTo>
                    <a:pt x="329351" y="89981"/>
                  </a:lnTo>
                  <a:lnTo>
                    <a:pt x="329483" y="90209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2209765"/>
            <a:ext cx="4179143" cy="362108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54428" y="2209766"/>
            <a:ext cx="4179143" cy="362108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98026" y="2209764"/>
            <a:ext cx="4179143" cy="362108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22632" y="6143677"/>
            <a:ext cx="5591951" cy="3343223"/>
          </a:xfrm>
          <a:prstGeom prst="rect">
            <a:avLst/>
          </a:prstGeom>
        </p:spPr>
        <p:txBody>
          <a:bodyPr vert="horz" wrap="square" lIns="0" tIns="2908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90"/>
              </a:spcBef>
            </a:pPr>
            <a:r>
              <a:rPr lang="fr-FR" sz="3500" b="1" spc="50" dirty="0">
                <a:solidFill>
                  <a:srgbClr val="1736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Réalité augmentée</a:t>
            </a:r>
            <a:endParaRPr lang="fr-FR" sz="100" b="1" spc="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2290"/>
              </a:spcBef>
            </a:pPr>
            <a:r>
              <a:rPr lang="fr-FR" sz="24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Nous pouvons ajouter des éléments numériques au monde physique. Nous pouvons également faire l'expérience de la réalité augmentée avec nos mobiles ! Exemples : Objectifs Snapchat, Google AR, Le jeu </a:t>
            </a:r>
            <a:r>
              <a:rPr lang="fr-FR" sz="2400" b="1" spc="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Pokemon</a:t>
            </a:r>
            <a:r>
              <a:rPr lang="fr-FR" sz="24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 et etc.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47468" y="6151830"/>
            <a:ext cx="4993061" cy="394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825" algn="ctr">
              <a:lnSpc>
                <a:spcPct val="100000"/>
              </a:lnSpc>
              <a:spcBef>
                <a:spcPts val="100"/>
              </a:spcBef>
            </a:pPr>
            <a:r>
              <a:rPr lang="fr-FR" sz="3500" b="1" spc="50" dirty="0">
                <a:solidFill>
                  <a:srgbClr val="1736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Réalité virtuelle</a:t>
            </a:r>
          </a:p>
          <a:p>
            <a:pPr marL="377825" algn="ctr">
              <a:lnSpc>
                <a:spcPct val="100000"/>
              </a:lnSpc>
              <a:spcBef>
                <a:spcPts val="100"/>
              </a:spcBef>
            </a:pPr>
            <a:endParaRPr lang="fr-FR" sz="1400" b="1" spc="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825" algn="ctr">
              <a:lnSpc>
                <a:spcPct val="100000"/>
              </a:lnSpc>
              <a:spcBef>
                <a:spcPts val="100"/>
              </a:spcBef>
            </a:pPr>
            <a:endParaRPr lang="fr-FR" sz="1200" b="1" spc="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825" algn="ctr">
              <a:lnSpc>
                <a:spcPct val="100000"/>
              </a:lnSpc>
              <a:spcBef>
                <a:spcPts val="100"/>
              </a:spcBef>
            </a:pPr>
            <a:r>
              <a:rPr lang="fr-FR" sz="24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C'est un environnement généré par ordinateur avec des scènes et des objets qui semblent réels, donnant à l'utilisateur l'impression d'être immergé dans son environnement. Cet environnement perçu à travers les casques VR</a:t>
            </a:r>
            <a:endParaRPr sz="2400" b="1" spc="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306297" y="6279348"/>
            <a:ext cx="5562599" cy="3759362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79705" algn="ctr">
              <a:lnSpc>
                <a:spcPct val="100000"/>
              </a:lnSpc>
              <a:spcBef>
                <a:spcPts val="675"/>
              </a:spcBef>
            </a:pPr>
            <a:r>
              <a:rPr lang="fr-FR" sz="3500" b="1" spc="50" dirty="0">
                <a:solidFill>
                  <a:srgbClr val="1736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Réalité étendue</a:t>
            </a:r>
            <a:endParaRPr lang="fr-FR" b="1" spc="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705" algn="ctr">
              <a:lnSpc>
                <a:spcPct val="100000"/>
              </a:lnSpc>
              <a:spcBef>
                <a:spcPts val="675"/>
              </a:spcBef>
            </a:pPr>
            <a:r>
              <a:rPr lang="fr-FR" sz="24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fait référence à tous les environnements combinés réels et virtuels et aux interactions homme-machine générés par la technologie informatique et les appareils portables.</a:t>
            </a:r>
          </a:p>
          <a:p>
            <a:pPr marL="179705" algn="ctr">
              <a:lnSpc>
                <a:spcPct val="100000"/>
              </a:lnSpc>
              <a:spcBef>
                <a:spcPts val="675"/>
              </a:spcBef>
            </a:pPr>
            <a:r>
              <a:rPr lang="fr-FR" sz="24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Où 'X' Représente une variable pour toute technologie informatique spatiale actuelle ou future</a:t>
            </a:r>
            <a:endParaRPr sz="2400" b="1" spc="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A066C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2"/>
            <a:ext cx="18288000" cy="10287000"/>
            <a:chOff x="0" y="2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7697858" y="2057360"/>
              <a:ext cx="10590530" cy="8230234"/>
            </a:xfrm>
            <a:custGeom>
              <a:avLst/>
              <a:gdLst/>
              <a:ahLst/>
              <a:cxnLst/>
              <a:rect l="l" t="t" r="r" b="b"/>
              <a:pathLst>
                <a:path w="10590530" h="8230234">
                  <a:moveTo>
                    <a:pt x="3860014" y="0"/>
                  </a:moveTo>
                  <a:lnTo>
                    <a:pt x="10590140" y="0"/>
                  </a:lnTo>
                  <a:lnTo>
                    <a:pt x="10590140" y="8229638"/>
                  </a:lnTo>
                  <a:lnTo>
                    <a:pt x="890813" y="8229638"/>
                  </a:lnTo>
                  <a:lnTo>
                    <a:pt x="0" y="6686523"/>
                  </a:lnTo>
                  <a:lnTo>
                    <a:pt x="3860014" y="0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"/>
              <a:ext cx="11531223" cy="87426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341117" y="2"/>
              <a:ext cx="7947025" cy="2054860"/>
            </a:xfrm>
            <a:custGeom>
              <a:avLst/>
              <a:gdLst/>
              <a:ahLst/>
              <a:cxnLst/>
              <a:rect l="l" t="t" r="r" b="b"/>
              <a:pathLst>
                <a:path w="7947025" h="2054860">
                  <a:moveTo>
                    <a:pt x="0" y="0"/>
                  </a:moveTo>
                  <a:lnTo>
                    <a:pt x="7946882" y="0"/>
                  </a:lnTo>
                  <a:lnTo>
                    <a:pt x="7946882" y="2054678"/>
                  </a:lnTo>
                  <a:lnTo>
                    <a:pt x="1186730" y="20546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800602" y="2745748"/>
            <a:ext cx="8902888" cy="2471831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046480" marR="5080" indent="-1034415" algn="l">
              <a:lnSpc>
                <a:spcPts val="9080"/>
              </a:lnSpc>
              <a:spcBef>
                <a:spcPts val="1075"/>
              </a:spcBef>
            </a:pPr>
            <a:r>
              <a:rPr lang="fr-FR" sz="9600" u="sng" spc="-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propos la </a:t>
            </a:r>
            <a:br>
              <a:rPr lang="fr-FR" sz="9600" u="sng" spc="-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9600" u="sng" spc="-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Crypto </a:t>
            </a:r>
            <a:r>
              <a:rPr sz="9600" u="sng" spc="3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3814871" y="909742"/>
            <a:ext cx="1094740" cy="629285"/>
            <a:chOff x="16161167" y="715097"/>
            <a:chExt cx="1094740" cy="629285"/>
          </a:xfrm>
        </p:grpSpPr>
        <p:sp>
          <p:nvSpPr>
            <p:cNvPr id="9" name="object 9"/>
            <p:cNvSpPr/>
            <p:nvPr/>
          </p:nvSpPr>
          <p:spPr>
            <a:xfrm>
              <a:off x="16161167" y="1026494"/>
              <a:ext cx="365125" cy="318135"/>
            </a:xfrm>
            <a:custGeom>
              <a:avLst/>
              <a:gdLst/>
              <a:ahLst/>
              <a:cxnLst/>
              <a:rect l="l" t="t" r="r" b="b"/>
              <a:pathLst>
                <a:path w="365125" h="318134">
                  <a:moveTo>
                    <a:pt x="273673" y="317603"/>
                  </a:moveTo>
                  <a:lnTo>
                    <a:pt x="91343" y="317603"/>
                  </a:lnTo>
                  <a:lnTo>
                    <a:pt x="0" y="158967"/>
                  </a:lnTo>
                  <a:lnTo>
                    <a:pt x="91343" y="0"/>
                  </a:lnTo>
                  <a:lnTo>
                    <a:pt x="273673" y="0"/>
                  </a:lnTo>
                  <a:lnTo>
                    <a:pt x="365003" y="158967"/>
                  </a:lnTo>
                  <a:lnTo>
                    <a:pt x="273673" y="317603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6343496" y="715097"/>
              <a:ext cx="547370" cy="628650"/>
            </a:xfrm>
            <a:custGeom>
              <a:avLst/>
              <a:gdLst/>
              <a:ahLst/>
              <a:cxnLst/>
              <a:rect l="l" t="t" r="r" b="b"/>
              <a:pathLst>
                <a:path w="547369" h="628650">
                  <a:moveTo>
                    <a:pt x="456549" y="628650"/>
                  </a:moveTo>
                  <a:lnTo>
                    <a:pt x="273472" y="628650"/>
                  </a:lnTo>
                  <a:lnTo>
                    <a:pt x="124982" y="370072"/>
                  </a:lnTo>
                  <a:lnTo>
                    <a:pt x="61461" y="259528"/>
                  </a:lnTo>
                  <a:lnTo>
                    <a:pt x="0" y="152760"/>
                  </a:lnTo>
                  <a:lnTo>
                    <a:pt x="87959" y="0"/>
                  </a:lnTo>
                  <a:lnTo>
                    <a:pt x="277057" y="0"/>
                  </a:lnTo>
                  <a:lnTo>
                    <a:pt x="333382" y="97828"/>
                  </a:lnTo>
                  <a:lnTo>
                    <a:pt x="456216" y="311397"/>
                  </a:lnTo>
                  <a:lnTo>
                    <a:pt x="456348" y="311397"/>
                  </a:lnTo>
                  <a:lnTo>
                    <a:pt x="489956" y="370072"/>
                  </a:lnTo>
                  <a:lnTo>
                    <a:pt x="547331" y="470364"/>
                  </a:lnTo>
                  <a:lnTo>
                    <a:pt x="456549" y="628650"/>
                  </a:lnTo>
                  <a:close/>
                </a:path>
                <a:path w="547369" h="628650">
                  <a:moveTo>
                    <a:pt x="333437" y="97855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6708498" y="715097"/>
              <a:ext cx="547370" cy="628650"/>
            </a:xfrm>
            <a:custGeom>
              <a:avLst/>
              <a:gdLst/>
              <a:ahLst/>
              <a:cxnLst/>
              <a:rect l="l" t="t" r="r" b="b"/>
              <a:pathLst>
                <a:path w="547369" h="628650">
                  <a:moveTo>
                    <a:pt x="456204" y="628650"/>
                  </a:moveTo>
                  <a:lnTo>
                    <a:pt x="273472" y="628650"/>
                  </a:lnTo>
                  <a:lnTo>
                    <a:pt x="182358" y="470416"/>
                  </a:lnTo>
                  <a:lnTo>
                    <a:pt x="182606" y="469897"/>
                  </a:lnTo>
                  <a:lnTo>
                    <a:pt x="91396" y="311397"/>
                  </a:lnTo>
                  <a:lnTo>
                    <a:pt x="0" y="152760"/>
                  </a:lnTo>
                  <a:lnTo>
                    <a:pt x="87961" y="0"/>
                  </a:lnTo>
                  <a:lnTo>
                    <a:pt x="277058" y="0"/>
                  </a:lnTo>
                  <a:lnTo>
                    <a:pt x="328995" y="90206"/>
                  </a:lnTo>
                  <a:lnTo>
                    <a:pt x="329483" y="90206"/>
                  </a:lnTo>
                  <a:lnTo>
                    <a:pt x="485539" y="362222"/>
                  </a:lnTo>
                  <a:lnTo>
                    <a:pt x="485288" y="362368"/>
                  </a:lnTo>
                  <a:lnTo>
                    <a:pt x="547301" y="470311"/>
                  </a:lnTo>
                  <a:lnTo>
                    <a:pt x="456204" y="628650"/>
                  </a:lnTo>
                  <a:close/>
                </a:path>
                <a:path w="547369" h="628650">
                  <a:moveTo>
                    <a:pt x="329483" y="90206"/>
                  </a:moveTo>
                  <a:lnTo>
                    <a:pt x="328995" y="90206"/>
                  </a:lnTo>
                  <a:lnTo>
                    <a:pt x="329351" y="89978"/>
                  </a:lnTo>
                  <a:lnTo>
                    <a:pt x="329483" y="90206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xfrm>
            <a:off x="9469495" y="6136570"/>
            <a:ext cx="9421001" cy="291746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71500" indent="-571500" algn="l">
              <a:lnSpc>
                <a:spcPct val="100000"/>
              </a:lnSpc>
              <a:spcBef>
                <a:spcPts val="850"/>
              </a:spcBef>
              <a:buFont typeface="Wingdings" panose="05000000000000000000" pitchFamily="2" charset="2"/>
              <a:buChar char="Ø"/>
            </a:pPr>
            <a:r>
              <a:rPr lang="fr-FR" sz="3200" spc="175" dirty="0"/>
              <a:t>forme numérique de devise.</a:t>
            </a:r>
          </a:p>
          <a:p>
            <a:pPr marL="571500" indent="-571500" algn="l">
              <a:lnSpc>
                <a:spcPct val="100000"/>
              </a:lnSpc>
              <a:spcBef>
                <a:spcPts val="850"/>
              </a:spcBef>
              <a:buFont typeface="Wingdings" panose="05000000000000000000" pitchFamily="2" charset="2"/>
              <a:buChar char="Ø"/>
            </a:pPr>
            <a:r>
              <a:rPr lang="fr-FR" sz="3200" spc="175" dirty="0"/>
              <a:t>Basée sur la décentralisation. </a:t>
            </a:r>
          </a:p>
          <a:p>
            <a:pPr marL="571500" indent="-571500" algn="l">
              <a:lnSpc>
                <a:spcPct val="100000"/>
              </a:lnSpc>
              <a:spcBef>
                <a:spcPts val="850"/>
              </a:spcBef>
              <a:buFont typeface="Wingdings" panose="05000000000000000000" pitchFamily="2" charset="2"/>
              <a:buChar char="Ø"/>
            </a:pPr>
            <a:r>
              <a:rPr lang="fr-FR" sz="3200" spc="175" dirty="0"/>
              <a:t>Basée sur le système de Blockchain,</a:t>
            </a:r>
          </a:p>
          <a:p>
            <a:pPr marL="571500" indent="-571500" algn="l">
              <a:lnSpc>
                <a:spcPct val="100000"/>
              </a:lnSpc>
              <a:spcBef>
                <a:spcPts val="850"/>
              </a:spcBef>
              <a:buFont typeface="Wingdings" panose="05000000000000000000" pitchFamily="2" charset="2"/>
              <a:buChar char="Ø"/>
            </a:pPr>
            <a:r>
              <a:rPr lang="fr-FR" sz="3200" spc="175" dirty="0"/>
              <a:t>monnaies numériques qu’on ne peut pas les toucher physiquement</a:t>
            </a:r>
            <a:endParaRPr sz="3200" spc="-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11607271" y="1028699"/>
            <a:ext cx="5652135" cy="9258300"/>
            <a:chOff x="11607271" y="1028699"/>
            <a:chExt cx="5652135" cy="92583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7271" y="1028699"/>
              <a:ext cx="5651723" cy="92582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90100" y="1355079"/>
              <a:ext cx="4894325" cy="893191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32543" y="4301789"/>
            <a:ext cx="11378671" cy="22057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fr-FR" sz="3500" b="1" spc="5" dirty="0">
                <a:solidFill>
                  <a:srgbClr val="FFFFFF"/>
                </a:solidFill>
                <a:latin typeface="Tahoma"/>
                <a:cs typeface="Tahoma"/>
              </a:rPr>
              <a:t>Actifs cryptographiques sur une chaîne de blocs.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fr-FR" sz="3500" b="1" spc="5" dirty="0">
                <a:solidFill>
                  <a:srgbClr val="FFFFFF"/>
                </a:solidFill>
                <a:latin typeface="Tahoma"/>
                <a:cs typeface="Tahoma"/>
              </a:rPr>
              <a:t> ont des codes d'identification uniques. </a:t>
            </a:r>
          </a:p>
          <a:p>
            <a:pPr marL="469900" marR="5080" indent="-457200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fr-FR" sz="3500" b="1" spc="5" dirty="0">
                <a:solidFill>
                  <a:srgbClr val="FFFFFF"/>
                </a:solidFill>
                <a:latin typeface="Tahoma"/>
                <a:cs typeface="Tahoma"/>
              </a:rPr>
              <a:t>Ces NFT sont également des actifs numériques. </a:t>
            </a:r>
            <a:endParaRPr lang="fr-FR" sz="3000" dirty="0">
              <a:latin typeface="Lucida Sans Unicode"/>
              <a:cs typeface="Lucida Sans Unicode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fr-FR" sz="3500" b="1" spc="5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4180034"/>
            <a:ext cx="10045065" cy="28575"/>
          </a:xfrm>
          <a:custGeom>
            <a:avLst/>
            <a:gdLst/>
            <a:ahLst/>
            <a:cxnLst/>
            <a:rect l="l" t="t" r="r" b="b"/>
            <a:pathLst>
              <a:path w="10045065" h="28575">
                <a:moveTo>
                  <a:pt x="10044450" y="28575"/>
                </a:moveTo>
                <a:lnTo>
                  <a:pt x="0" y="28575"/>
                </a:lnTo>
                <a:lnTo>
                  <a:pt x="0" y="0"/>
                </a:lnTo>
                <a:lnTo>
                  <a:pt x="10044450" y="0"/>
                </a:lnTo>
                <a:lnTo>
                  <a:pt x="10044450" y="28575"/>
                </a:lnTo>
                <a:close/>
              </a:path>
            </a:pathLst>
          </a:custGeom>
          <a:solidFill>
            <a:srgbClr val="86C7E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16506" y="851050"/>
            <a:ext cx="8148320" cy="24050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5"/>
              </a:spcBef>
            </a:pPr>
            <a:r>
              <a:rPr sz="7000" i="1" u="sng" spc="9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N</a:t>
            </a:r>
            <a:r>
              <a:rPr sz="7000" i="1" u="sng" spc="18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o</a:t>
            </a:r>
            <a:r>
              <a:rPr sz="7000" i="1" u="sng" spc="24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n</a:t>
            </a:r>
            <a:r>
              <a:rPr sz="7000" i="1" u="sng" spc="-64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sz="7000" i="1" u="sng" spc="-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F</a:t>
            </a:r>
            <a:r>
              <a:rPr sz="7000" i="1" u="sng" spc="6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u</a:t>
            </a:r>
            <a:r>
              <a:rPr sz="7000" i="1" u="sng" spc="9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n</a:t>
            </a:r>
            <a:r>
              <a:rPr sz="7000" i="1" u="sng" spc="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g</a:t>
            </a:r>
            <a:r>
              <a:rPr sz="7000" i="1" u="sng" spc="-16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i</a:t>
            </a:r>
            <a:r>
              <a:rPr sz="7000" i="1" u="sng" spc="12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b</a:t>
            </a:r>
            <a:r>
              <a:rPr sz="7000" i="1" u="sng" spc="-14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l</a:t>
            </a:r>
            <a:r>
              <a:rPr sz="7000" i="1" u="sng" spc="2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e</a:t>
            </a:r>
            <a:r>
              <a:rPr sz="7000" i="1" u="sng" spc="-64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sz="7000" i="1" u="sng" spc="-5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sz="7000" i="1" u="sng" spc="18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o</a:t>
            </a:r>
            <a:r>
              <a:rPr sz="7000" i="1" u="sng" spc="6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k</a:t>
            </a:r>
            <a:r>
              <a:rPr sz="7000" i="1" u="sng" spc="-12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e</a:t>
            </a:r>
            <a:r>
              <a:rPr sz="7000" i="1" u="sng" spc="9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n</a:t>
            </a:r>
            <a:r>
              <a:rPr sz="7000" i="1" u="sng" spc="409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s  </a:t>
            </a:r>
            <a:r>
              <a:rPr sz="7000" i="1" u="sng" spc="-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(NFTs)</a:t>
            </a:r>
            <a:endParaRPr sz="7000" i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rebuchet M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13" y="7557856"/>
            <a:ext cx="4064926" cy="24008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986" y="7557857"/>
            <a:ext cx="4425716" cy="24008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xfrm>
            <a:off x="10361058" y="3533830"/>
            <a:ext cx="4497942" cy="5747343"/>
          </a:xfrm>
          <a:prstGeom prst="rect">
            <a:avLst/>
          </a:prstGeom>
        </p:spPr>
        <p:txBody>
          <a:bodyPr vert="horz" wrap="square" lIns="0" tIns="559435" rIns="0" bIns="0" rtlCol="0">
            <a:spAutoFit/>
          </a:bodyPr>
          <a:lstStyle/>
          <a:p>
            <a:pPr marL="446405" marR="71755" algn="ctr">
              <a:lnSpc>
                <a:spcPct val="116700"/>
              </a:lnSpc>
              <a:spcBef>
                <a:spcPts val="1110"/>
              </a:spcBef>
            </a:pPr>
            <a:r>
              <a:rPr lang="fr-FR" sz="4000" kern="1200" dirty="0">
                <a:solidFill>
                  <a:srgbClr val="FFFF00"/>
                </a:solidFill>
                <a:latin typeface="+mn-lt"/>
                <a:cs typeface="+mn-cs"/>
              </a:rPr>
              <a:t>Monde social</a:t>
            </a:r>
          </a:p>
          <a:p>
            <a:pPr marL="446405" marR="71755" algn="ctr">
              <a:lnSpc>
                <a:spcPct val="116700"/>
              </a:lnSpc>
              <a:spcBef>
                <a:spcPts val="1110"/>
              </a:spcBef>
            </a:pPr>
            <a:r>
              <a:rPr lang="fr-FR" sz="3000" kern="1200" spc="-120" dirty="0">
                <a:solidFill>
                  <a:srgbClr val="FFFFFF"/>
                </a:solidFill>
                <a:latin typeface="Verdana"/>
                <a:cs typeface="Verdana"/>
              </a:rPr>
              <a:t>Tandis que l'autre est un simple monde virtuel où les gens peuvent se rencontrer et se saluer. Facebook travaille à la création de cette version de Metaverse.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07935" y="0"/>
            <a:ext cx="1380998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8000" dirty="0">
                <a:latin typeface="Arial"/>
                <a:cs typeface="Arial"/>
              </a:rPr>
              <a:t>Deux types de </a:t>
            </a:r>
            <a:r>
              <a:rPr lang="fr-FR" sz="8000" dirty="0" err="1">
                <a:latin typeface="Arial"/>
                <a:cs typeface="Arial"/>
              </a:rPr>
              <a:t>métaverse</a:t>
            </a:r>
            <a:r>
              <a:rPr lang="fr-FR" sz="8000" dirty="0">
                <a:latin typeface="Arial"/>
                <a:cs typeface="Arial"/>
              </a:rPr>
              <a:t> !</a:t>
            </a:r>
            <a:endParaRPr sz="8000" dirty="0"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93456" y="2073037"/>
            <a:ext cx="87438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>
                <a:solidFill>
                  <a:srgbClr val="FFFF00"/>
                </a:solidFill>
              </a:rPr>
              <a:t>Un Metaverse basé sur la chaîne de blocs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69658" y="2909064"/>
            <a:ext cx="7391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spc="-120" dirty="0">
                <a:solidFill>
                  <a:srgbClr val="FFFFFF"/>
                </a:solidFill>
                <a:latin typeface="Verdana"/>
                <a:cs typeface="Verdana"/>
              </a:rPr>
              <a:t>L'un d'eux traite de la construction d'un </a:t>
            </a:r>
            <a:r>
              <a:rPr lang="fr-FR" sz="3000" spc="-120" dirty="0" err="1">
                <a:solidFill>
                  <a:srgbClr val="FFFFFF"/>
                </a:solidFill>
                <a:latin typeface="Verdana"/>
                <a:cs typeface="Verdana"/>
              </a:rPr>
              <a:t>métaverse</a:t>
            </a:r>
            <a:r>
              <a:rPr lang="fr-FR" sz="3000" spc="-120" dirty="0">
                <a:solidFill>
                  <a:srgbClr val="FFFFFF"/>
                </a:solidFill>
                <a:latin typeface="Verdana"/>
                <a:cs typeface="Verdana"/>
              </a:rPr>
              <a:t> basé sur la blockchain à l'aide de NFT et de crypto-monnaies. Certains des exemples sont Decentraland et le bac à sable qui permettent aux gens d'acheter des parcelles de terrain virtuelles et de construire leurs propres environnements.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</TotalTime>
  <Words>480</Words>
  <Application>Microsoft Office PowerPoint</Application>
  <PresentationFormat>Custom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Arial MT</vt:lpstr>
      <vt:lpstr>Bauhaus 93</vt:lpstr>
      <vt:lpstr>Calibri</vt:lpstr>
      <vt:lpstr>Helvetica</vt:lpstr>
      <vt:lpstr>Lucida Sans Unicode</vt:lpstr>
      <vt:lpstr>Tahoma</vt:lpstr>
      <vt:lpstr>Times New Roman</vt:lpstr>
      <vt:lpstr>Trebuchet MS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Qu'est-ce que le Métaverse</vt:lpstr>
      <vt:lpstr>Évolution du Web 1, Web2, Web3 vers le métaverse (Web 4) </vt:lpstr>
      <vt:lpstr>À propos de AR, VR, XR !</vt:lpstr>
      <vt:lpstr>A propos la  Crypto ?</vt:lpstr>
      <vt:lpstr>Non Fungible Tokens  (NFTs)</vt:lpstr>
      <vt:lpstr>Deux types de métaverse !</vt:lpstr>
      <vt:lpstr>Des cas d’utilisation du métaverse !</vt:lpstr>
      <vt:lpstr>Que pouvons-nous faire avec Métaverse ? </vt:lpstr>
      <vt:lpstr>Le réseau social du futur   </vt:lpstr>
      <vt:lpstr>D’argent classique à cryptomonnaie </vt:lpstr>
      <vt:lpstr>Le NFT   </vt:lpstr>
      <vt:lpstr>Immobilier virtuel et autres applications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Purple Casual Corporate App Development Startup Marketing Presentation</dc:title>
  <dc:creator>parnapalli haritha</dc:creator>
  <cp:keywords>DAE4HbtVin0,BAE1_b0Bok4</cp:keywords>
  <cp:lastModifiedBy>HP EliteBook 8440p</cp:lastModifiedBy>
  <cp:revision>28</cp:revision>
  <dcterms:created xsi:type="dcterms:W3CDTF">2022-04-16T02:04:30Z</dcterms:created>
  <dcterms:modified xsi:type="dcterms:W3CDTF">2022-12-21T16:24:49Z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2022-02-12T00:00:00Z</vt:filetime>
  </property>
  <property fmtid="{D5CDD505-2E9C-101B-9397-08002B2CF9AE}" pid="3" name="Creator">
    <vt:lpwstr>Canva</vt:lpwstr>
  </property>
  <property fmtid="{D5CDD505-2E9C-101B-9397-08002B2CF9AE}" pid="4" name="LastSaved">
    <vt:filetime>2022-04-16T00:00:00Z</vt:filetime>
  </property>
</Properties>
</file>